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6858000" cx="9144000"/>
  <p:notesSz cx="6858000" cy="9144000"/>
  <p:embeddedFontLst>
    <p:embeddedFont>
      <p:font typeface="Tahoma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Tahoma-regular.fnt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schemas.openxmlformats.org/officeDocument/2006/relationships/font" Target="fonts/Tahoma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1" name="Google Shape;1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47" name="Google Shape;34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8" name="Google Shape;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7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8035925" y="6237287"/>
            <a:ext cx="12144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C67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E5C67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1800" u="none" cap="none" strike="noStrike">
                <a:solidFill>
                  <a:srgbClr val="5E5C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7228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/>
          <p:nvPr/>
        </p:nvSpPr>
        <p:spPr>
          <a:xfrm>
            <a:off x="8035925" y="6237287"/>
            <a:ext cx="12144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C67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5E5C67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1800" u="none">
                <a:solidFill>
                  <a:srgbClr val="5E5C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" name="Google Shape;51;p1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Relationship Id="rId4" Type="http://schemas.openxmlformats.org/officeDocument/2006/relationships/image" Target="../media/image13.jpg"/><Relationship Id="rId5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285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ctrTitle"/>
          </p:nvPr>
        </p:nvSpPr>
        <p:spPr>
          <a:xfrm>
            <a:off x="971550" y="3333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ahoma"/>
              <a:buNone/>
            </a:pPr>
            <a:r>
              <a:rPr b="0" i="0" lang="en-US" sz="8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Year 6</a:t>
            </a:r>
            <a:endParaRPr/>
          </a:p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1763712" y="148431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Relationships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2</a:t>
            </a:r>
            <a:endParaRPr/>
          </a:p>
        </p:txBody>
      </p:sp>
      <p:pic>
        <p:nvPicPr>
          <p:cNvPr descr="Ealingmono" id="61" name="Google Shape;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087" y="5940425"/>
            <a:ext cx="1141412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S-Ealing-logo - Copy" id="62" name="Google Shape;6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5" y="5792787"/>
            <a:ext cx="1176337" cy="81438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60516C7278E80E5A2C5F56467F17E063" id="131" name="Google Shape;13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PANTS rule" id="138" name="Google Shape;1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404813"/>
            <a:ext cx="8496300" cy="6105525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89999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1403350" y="1196975"/>
            <a:ext cx="70564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Respect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Openness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Confidential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Kind</a:t>
            </a:r>
            <a:endParaRPr/>
          </a:p>
        </p:txBody>
      </p:sp>
      <p:sp>
        <p:nvSpPr>
          <p:cNvPr descr="data:image/jpeg;base64,/9j/4AAQSkZJRgABAQAAAQABAAD/2wCEAAkGBxQTEhUUExMWFhUUFhgYFxgWFxcWHBsXGBgYGBcVHBgYHSggHholHBcYITEiJSkrLi4uFx8zODUsNygtLisBCgoKDQ0OFBAQFywcHBwrLCwsLCwsLCwrLCwsLCwsLDcsLCwsLCwsLCwsKyssLywsLCwsLCwsLCwsLCwsLCssLP/AABEIAMMBAwMBIgACEQEDEQH/xAAcAAEAAQUBAQAAAAAAAAAAAAAABgIDBAUHAQj/xABKEAACAQMBBQQGBAoHBwUAAAABAgMABBEhBQYSMUETUWFxByIyQoGRFHKhsRUjM1JigpKiwdFDRGNzsuHwFiRTVIOT0yVFVaPC/8QAFgEBAQEAAAAAAAAAAAAAAAAAAAEC/8QAGhEBAQEBAQEBAAAAAAAAAAAAAAERMQIhEv/aAAwDAQACEQMRAD8A7jSlKBXhbHxoTVvOtBdpSlApSlApSlApSqcmgqpVIPfVVApSsHa22be2XjuJo4l73YLnwAOpPgKDOpUIPpIil0srW6vO544jHF3ayS8I+yrX4X21MAUtLO1B5ieZ52HjiEBftoJ5Sufvsfa8hy+11jHVIbOLHwZ2LVd/2Yujz2veZ8FgUfLgpgndeE1zi6tdt22Xt7yK9Uf0VxEkTY7leMgFvrECr1h6TUUiPaNvLZSaAlg0kevXjC8vHBAzqaDoINe1YsrpJUV43V0YZDIQykeBGlX6BSlKBSlKBSlUk91BVSqMmqxQKUpQK8Jr01ayf8qAarVaKuKqoFKUoFKUoFKUoKW6U0616wqkmgZ0qrlQCudelHbMsrxbJtGxPdjMzjXsrf3iccuIA/AEe8KCq43nutoyvDsxlito24Zb5gH4mHtJbodG+udNcjGhbIsN07G3btJB28/Wa5YzyE9/rZC/ACqp3isYI7aBeFI14QBz7ySe8k5J7zWDDKzlWGiYORpz1/yrUiakcm11GiqT56CsWTash5YHkP51g0qi89255u3zx91WzIe8/M1TQDP+udEX4rl15MfI6/f1rIkuYplMdxGrow1DKGXX9E1g8RryitTPuDJbMZ9j3TWzE5MLEyQP4YOcd2ufDFZuw/SbwSC22tD9Cn6SH8hJy9YPqFGveV/SzpWfbXTIdDp1HQ1n31nb30LRTxq6HmrcwfzlPMHuYa1mwSdWyMjUHlXtcz9F15JaXNzsid2cQDtbVm5tA2PVzjHq8S/EuOS6dMqKUpSg8blXlekVTnHOg9B7qIKKKqoFKUoFeBa9pQKUpQKUpQKUpQKUpQKUpQa3eTbUdnbS3MvsRKWx1Y8lQeLMQB51APR3s+RYptp3Yzd3x4+XsRf0cY1OAQAcfmhB0qjfKT8KbUi2cuTa2eJrwjkz4/Fw+PPH6z9VqUbZnywQcl5+f+Q++rEaa9te0IJJz18c86sz38cREYDO+NI41LtjXBPRQcHViAe+syRcgjJBPUYz5jPWtau1o4m7C1iaWXmUhUu2T78jnlk+8x8zWkXlkum1W0wO6SZVb5IrD7aHaBQ4nieH9JsMn7an1R4uFFZEdntNxxfRo0/Rkn9b/wCsMufjWLNteWFhHeQvBxnhVmKyRse4OpIB56HB0JxgZorPrA/CRY/iIZZ+nEgVU8+N2AYfV4qy5nVUJbAQDXPLh7vKsfZ97dXQBtLcmL3ZZGEMZHQqPaZe5lBHjRFuS8nTV7OXHUxtHJjxI4g3yBrIsb+OYExtnBwwIKsp58LIwDKfAgVXLDtKLVrUSDr9HmDEDv4ZAhPkMmtetzDdHiQmO4i0JKmOROvZyxtgle9T5jBwQVtquW8pRgw6faOoqzHnA4sZxrjlnwz0qqiNf6Q4TBJabViGtnIBNgZLWsp4X5anh4jj65PSulo4IBByCMgjqDyNRm2hSeB4JBlWVkYd6OCP5/KvPRtdM1ksMhzLaO9rJ5wnhVvjHwN+tWa0lNKUqBSlKBSlKBSlKBSlKBSlKBSlKBSlKBSlKBWh343jXZ9lLctglRiNT70jaIvlnU+ANb6uWbdf8KbaS3GtrszEk3c9wfYQ69MY/VkHWg2Ho92KbKyMk+Tc3JM9wTzLvqqHyzr4lqvuxJJPM6ms/a91xHhHJefif8q020rsRRPIeSKT/KtxGHN2t1cCzt24MANcTDXsozoAP7RtQB4E9CD0LYmxobSIRQIFXmTzZm6u7HVmPeaj/o42b2NqruPx1we3lJ58TgFVP1U4V+B76mFZtUrF2ls+OeJ4ZVDxyDDA/eD0IOoI1BAIqPXO88zLLNBDGbeAsGkllKF+H22UBThB0YnUa4xjO52BtlLqLjUFSrFHQ4JVwASuRzGCrA9QwOnKmVJZxzDYezHuL38HTnjismdp885UUr9GRx3OrqxHIhWHKuwKMaDkKiGwEX8M7TI59lZZ/Zl/kK3e3tsdgEVE7WaZuGKPi4ASObM2DwoMjJAPtDTWnTja1Ht69147oBweyuEH4qdR6y/ot+fGeqn4YOtY9rvQ6XItruONGYqFeNyy8T54FYMAQGIKg9TpgVJ5OVLMJZXNNlXrtxxTKEuITwyqNRyysiHqjDUH7jpWwrG38iEM1veLphhbzeMUh9QnvKyYx/eNWTWoMzZM3DIB0bT+X+vGrWxJOw2xcw8lvII7hO7tIj2MoHiV7Mnyqypxr3Vg78XQhuNl3/JYrgwydwjuU4WLfV4ftqUjpVKUrKlKUoFKUoFKUoFKUoFKUoFKUoFKUoFKVEd8t63hdbOzUS30wyqn2YU6zynoo6Drp8Qb774/RSLa1j+kX0w/FQr7o/4sh91Bz1xnHQZI0e6eyDs+1MTOHuZXaW5kBJzI3QE6nA0z35PWrmxNlJZq5Dma6mObi5f2nbuXuQdAKyG8eXXNakR4zAak4HjUf9IGfoEwHVT/AITW84ve4hwcPIDPxyPuqze2YlidMkhxkZ7+YHgPCqiXbMuFKqV9kgFfIjI+ytyjZFcg3M3nFtw2V0ezKHhgkfRWQezEzHQSL7OvMAV0uC7rDTlu3d1rlE+is12IdI/93V5UmjGOAvwKeBsYDcXDrkesoBrom4+yXghdpV4HmfjKZB4FCKiqSDjiwuTgkZOMnGa25vQBkkADmTXNt8t9jd5stnsW4/VmuE9kKfajjbkzkaFhooJ68tX1b8YniS6tblbwh9tXEufxV/xJEc6E22Fhx4PGsjD4d9S7fzY00pimhDM0QkRlRuF+GTgPaIdPXUxjTIOCSMkAGGbW3eH0aNIvUkg4WjZNCGQghl8QQCB4Y61Kdzt/kuAsNyVhuxoVJwsuPfiJ555lPaXXmNacurZLMRfdXdm4luu0kNy5MsTzTXSNGeGBg8cSK6gtk4GVHCBxHIIAPWLiTAq3JdVrb++VVLMwVVGSzEAAd5J0FS3Tz5xGPSbKPoMgPWSAD63bx4q5B7K5/NH3VF9pbS/CVzGkWfosDcZfkJXAIyufcUE4PVjnkM1JmbXhXGeZznGOR+NWLV3NYG+tn9I2TdxD2o07Vev5MiTA8wrD9asqNvzQOHXUEc86jA+NZVrNwtkjIOjDvU8xVRvty9r/AEuxtrjIJkiUtjX1wOGQfBww+FbquVbhTfgvaEmy3Y/R7nM9kxJI19uHJ66fNc+/XVaw0UpSgUpSgUpSgUpVJ50Di8K9BrzxrwmgrpSlApStRvZvBHY2stzLyjGi9Wc6Ig8yRr01PSg1W/e9htAkFuokvLjSFDyUdZ5O6NdfMjHeRoNh7NFsj+sZJpjxXE7e3K/8EHJUGgFaPcdHnVtoXB47m7JJPRIgxCxIOi+rn5ZzjNSqtSIUryqhp41UQ7fDeea2UdhEhXiZOJ8txMgyyIisNQdCSfdbTStxuztV7iISMEIIBDRk4OR1RtUbwyw8eg13pNsDLYScPOEiUY00U+ufPhZj44rnW4G9RtZOzc/inOhJ0Unv7lPf0Pmaiut7Z2HDcqRIoOeuAfLIPOo/FudPDgW17PEg5IsrhR+owYVLredXXiU5H3eBq7VRD33Nkl0uruacZzwySO6/seqv2VItl7KigXEagaYzpy7hjQDwFZ1KBWo2xu7BcA8ajJ56AgnvIPXxGDW3oKCKJupOgAi2hcxqBgKJXIx9Vy2B5V4Ny+Mg3NxLPw6/jHeT4gOeEfs1MoIwck1QYzk46UVi2dokS8KDA+0+ZqGb8b5zWZAjWLJJAV+J2IHNjwsoUfFjqOWoG43p3njto2PF4ZHVvzU7z49K47b8e0L2NX5zSKuB7sYOWA8l4j86lHb9g7ReVMSxiOUKjlQcqVkGVZSR3ggg6gqeYwTta84R3eHw7q9qo1m9mxDe2wWM8N1bN21q45h1wTGD44HxCnpUs9H+9C7Qs0mxwyr6k6cikq+0MdAeY8D3g1p0YggjQjlUa2lcnZd9+Eoh/utyVjv41HsOSeG4AHeTnzLDm4xLFjsNKtW1wsiK6MGR1DKynIKkZDAjmCKqZqyr1mryMYFUqKuAUHtKUoFUsOtVUoKDiqgKYr2gUpSgVxv03X3bXdnZA+ogNzKO/msYPycfr12SvnneK67fbF/LnIjZYF8OzAVx+0p+dWdEi9HUv+5CPOTDLLGfg5Zf3WWpPUF3Kuuzu5YT7M6CVPrx4SQeZUofganVaZADzHfXpb/X+ulUivaCl0BBBGQQQQeoOhFfPG8+xzaXMkBzhTlCfejbVD8tD4g19E1EPSLusbyEPEPx8IJQfnrzaPz6jx061Krn+6G+j2xCSkmPkG5lR3Ee8v2iut7M25FMoYMNeRzlT5N/OvncjGh0I557+6srZ20pYDmJyueY5g+anQ00x9I17XG9l+kR00kQ+cbafsNp9tSCD0lREauR9aI//kVdHRKCuft6RocflflE/wDEVqr/ANI6nIUSv8o1/n9lB06e8RObanoOf2cvjUS3v33jhUoDr0RT6zfWPRfv8a5vtHfG4kBVCIlPMJnJHix/hio+T1PM6k+PfU0xmbW2pJcPxyH6qjko7h/PrU99D+xCWe7caAGOLxJ/KN8Bhfi1QndzYcl5OsMemdXbmETqx/gOpIr6A2dYpBEkUYwkahVH8T4k6k95pBk0pSqhVE0SurI6hkdSrKeTKdCDVdKCMbn7ek2TciwuG4rOUlraRjrECdUb9AE4J6ZzyJx19RmuFekK2Wa4hRgDwwSnyLOgQ/uN54NT70M7ee52eElJMtq7QOTzIXBQ/skLnqUNZsaTsCvaUqBSlKBSlKDwnGprn93vZdXrOuzezit0Yo17MOMMwyG7CPQMAffY8J17tbe9W1TtCV7KFytpC3DeSocGRv8Ak42H75HIaeBvqAFVFUKiAKiKMBVGgAFWRGFJsN5Py+1r5m69lItuue8LEmnzNYzblFjxRbW2irdM3JfB8QQCR4Zrb0rWDXQ71X+zSBtFfpdrnH0uFMOg75ohpwjvHdzYnFcw2DP2puJv+NcyuPJjn+JrtEV2w0PrDkQddKhO8O4YLNcbNIjk5vbHAjk+p0VviB9XWpwRu6doyk6DLW7iQDvXlIn6yFh8q6bbXCyIroco6hlPeGGQflXLrLaActGymOWPR4n0ZT158x41v9yNp9k5s3OFOXtye46vD5qdR4E91VE3pSlApSlBAt/NwvpBae2AE3N05CTxB5B/sPgdTyldnSl2j7Ng66MrDhK+eeVfSdavbex7ecAzL6w0WQEoy+HGPuOhqYuuJQbtsfbcDwUcX2nFZibtx9Wc/FR/Cp1c7kTLrDOki9BKOFv+5GCD+zWtm2Ber/Vi3jHLER+8yn7KCMPu9GfecfEfyrFl3a/Nk+DL/EH+FSxdjXZ/qcvxaEffJWVBuveP/Rxx/wB5ICR8IwwPzoOdXGxpk93iHepz9nP7KyN3d257yThiXCg4eRtFTzPVv0RrXUrPc2NWH0mcyE/0cYMa/HBLkfEDwqXW1ukahI1VFXQKoAA8gKYa1m7O70VlF2cYyTq7n2nbvPcO4dPma3FKVUKUpQKZrV3V4zMVTOhxpzP8hWn3pvjGiRBj9ImVgCPcjziSX62DwjxOdcGg0t/ddtcSzD2SQiH+zjyAfIsXYeDCt/6EZeG/2jF0ZYZAPH1snHm/2VGo0CgADAAAAHQDkK3/AKG1zta8PRbdFPmShH3U9cWO1UpSsKUpSgVBt+t5HMg2faMVnkXimlH9XhPNv71uSjmM500NSneHai2trNcMMiGNnx3lQSF+JwPjXA90dsPDPNPcCSQ3SRyzyKC3Zu7SMg4B6xXgI0GeHA0xysHR9n2UcESQxLwxxjCj7yT1YnUnqayKx7K9jmQPE6uh5MpBHlp18KyK0yUpSgCva8NM0Gk3q3aivQGb8XcIPxc6+0O5W/PTwOoycHnnmt0JjKtlOnBcdomHXkUBLGdG6HhU/PzAnu2994IsrD+PkGhCEBFP6UnL4DJqBR7Qlm2hbTSuGdmdMLoqpwnCKO4ZJydTnNFTS32td22kim7iHvrhZ1HiuiydBkYNb/ZG3YLnPZSAsPaQ5V180bDD5Vq6w7/ZcU2DIgLL7LjKuuOWHXDD51cRMqVDIJLyD8nMLhBj1LjR8eEy6k/WB5VnW++MQwLmOS1bvkHFHnwlTK/PFQSWmO/lVu3mV1DIysp5MpDA+RGlXKDCk2cM5jZoz+jy+VW+C4HJkbzGPuFbGlBrs3J6Rj516LSVvblIHcgx9tbClBYtrVU9kYzzPMnzNX6UoFKVq9rbfgt9JH9c+zGgLyN5IuvxOBQbSsPau1obdeKaRUzyB1Zj3Ko1Y+AFRu42reT6IBaR954ZJiPL2E/eNW7HZEcbFwC8p5yyEu5/Wbl5DAoL1xt+5n0t4uwQ/wBLOMufFYQdP1z8KjW0rVoLlHaR5fpAKO8hBIkXLJjGAFILAKBjSpdzrSb4xZtXYDJiZJR5owJ/dzVwYtSr0E25abaNx0MkcS/9MNxfYUqFbTvRFE0ncNPEn2R86696INhm02ZCHGJJszyZznMmCuc9QgQHxBrPpYmlKUrKlKUoIH6b5CNjzgHHG0Kk+BlQn7q5zsQgJI/Ljmkx5RnslHyjFdv3l2JHe20ttNnglXBI5gggqw8QwB+FcW2juxfbNTs5IDdW6ZKz24JcAknLxHUHU68vE1YlVfQl4u1iZopDzkiPCT9Yey/6wNbC325dR6SIlwv5yHsZMfVbKMfitaPZG14JMCOZSTzVvVb4Ka3N2RHG0jnAQEtnoAM8u81pF1d+YvWH0e54kOGHDHocA4z2mOoq3LvwfctJfDjeJBnx4Sx+yopYhuDLaM5Z2Hczktj4ZA+FZFXBt5977o+zFBH4szy/YAgqO273+1XZFfiiVyrOfxduoB00XWRiMHhy3tDpWHcI9xKY1VjBCyG44PaZSw4kUDmeHJx4eWes7Du7d4lW1ZDGgwFTTg8CvNW78jPfUVpti+j+yhAMym6kHvSeqg8FiXQDzzWyuN07BsEWixMpyrwM0TKe8FdD8Qa29KCOybEnj/JyiZfzZgI5P+4g4GPmq+da2DaiGUwuGimGpikADY71IJVxpzUmpBtbbsUBCkl5W9mKMcTnxx7q/pNgeNRHaewGug8sxVLliGjZT+S4PYRW6jnk6ZJJHIYI3lCuefKtXu5ftND+MAEsbGOTBBHGvPl8NK2laGtfYcXEXi4oHPvQMY/mB6p+INX4rm+i9maKde6ZDG2O7ji0z48NZdKmBFvPKPytlIPGKSKQefrMjfZWWm80WNY7hfAwuf8ADkViUpgzTvLF0Sc/9GQfeBVh95j7tpcN59in+KWrNKYD7fuT7Foi/wB7Pg/KNGH21jyX1+39JbxD9GJ5CPizgfZWRVyOLP8ADpn4/wCuVMGg21HciCZ2vpyUjdgEEcQyFJHsLnHxrN2Rs+OJBwIAzKC7c2ZiMksx1OvjWNvScwdkp9ad1iXHcx9Y+QQMaunbUSDMh7IY07TCHTIwATnp3UGyrVbW2k4dLe3USXM3sKeSr1kfuUAH5GsOPetJW4LSCe6fuijbHxJGQPHFYu5V1MrT3QjSWSWRkmjY8EiBD6qI50H1WAzwrqMVLRJ/9kJwo/8AU5O06n6PGyZ6gLkHFa7bew9o9lIg+j3KujL6hMMnrAjPC/qnGeQNbyPe+2zwys0DYzwzIU7uT6oeY5N1q8d67L/m4T5OGPyGtFc52CIjeRDbHHbQQlSkbROyyuNMM4BHD1OmMHGmpr6R2btOG4TjgljlT86NlcZ7sqefhXKLze+1OUCSzZB9QQsAwGh1lCqRrzz1qO7MlMV/bT2lsLXiuIonVZCe1SRuFlaNPxY0JOmdRnpWbB9CUqniqqopSlKBSlW2b5UGj23ulZXTcU9rGz/8QLwv4euuG+BNQ7bfokjMbfR72eBBg8D4mjCr62AvqsRkZ1LV05V76rNB80bvQoyCa97WSFjiLsvVBy/ApkWNg/GxxgAka661fm2M73kEFs8kEVyxRTOqylWClsqOIsUOAPW1BrrN96KtmyMWELRcR4iIpXjXPPIQHhHIcgOVZ+7+4FlZyiaKNmlAIV5ZHkKg6Hh4jgZGmQM6mro43a2z7LmnguubTOyyODGJVIXgdHPqa+tlS2hPga3k2z4ZT2gA4uksTFH+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+jHLLT0SXCAuu02SWQlpgIuKMuSdVBYEYBwCQeXQaVZm9He2E/J31tKP7WMx6fqIa7ABVVZ1XFm3R26vSxbyaQZ+eKsvsDbo/qds31ZQP8Ugrt9Ku0xw07J24P8A26I+U8X/AJKDZW3P/jY/+/F/5K7lSm0xw8bE26f6hAPOZD90lXl3Y26f6GzXzdj9zGu1VQzU2mOORbm7bJ9ZrFfJpPv4G+6s8bh7VYa3tsnisRfT3TqowR4c66mo+VVgU2jkg9DcssivdbUkfhzjsohGRxe1huIgZ8qkmxvRPsy3wTb9u/VrhjJnxKaJ+7U4pUFq2t0jULGioo5KoCgeQGlQfe/0bpPKbqzk+i3R1YgZjl/vE7/0h35IJqe0oPn7a27m01djPYvISYVD2xWROzjkEj8K54gWPfjkK2kcV+/5LZdxn+0aKH7Wau20q7THFX3A2rcSJI/0a1AVl1dpnAYqToF4SQVHUczUht90ItlxtfTyyXcsC5QHCIrN6gKoMgMeLBY5wOQFdINW5IldSrKCCMEEAgg8wQdCKmjjz723DMWlv7iN2yVitrVHjUdArdlJ2g0zkt16VM/R5vg972sU0fBNAFLEYAZHLBCVDHgchMlMnGRr3VS+jTZzOXEBRm58EkijHcAGwB4DFb/YOwbezj7O2iWNScnGSWP5zMxLMfEk0GypSlAqgJVdKBSlKBSlKBSlKBSlKBVPDVVKBSlKBSlKBSlKBVBSq6UAClKUClKUClKUClKUCvCua9pQKUpQKUpQKUpQKUpQKUpQKUpQKUpQKUpQKUpQKUpQKUpQKUpQKUpQKUpQKUpQKUpQKUpQKUpQKUpQf//Z" id="146" name="Google Shape;146;p26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887" y="2060575"/>
            <a:ext cx="2779712" cy="209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objective: 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recap the male and female changes that happen during puberty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what makes a family and who to turn to for help and support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puberty?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Puberty is the time when your body changes from being a child to a young adult.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does it happen?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Puberty starts when extra amounts of chemicals called hormones start to be produced in the body.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body produces the hormones 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OESTROGEN, PROGESTOGEN and TESTOSTORONE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are responsible for many different changes in the body.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Physical Changes</a:t>
            </a:r>
            <a:endParaRPr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changes happen because the body starts to produce chemicals called hormones; oestrogen, progesterone and testosterone. 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Puberty can happen anywhere 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8 and 18 years of age.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changes happen to girls?</a:t>
            </a:r>
            <a:endParaRPr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914400" y="1417637"/>
            <a:ext cx="8229600" cy="597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taller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Bones grow bigger and heavier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Hips get wider and more curvy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and skin can become oily and you may get spots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sweats more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 changes shape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Voice gets a little deeper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grows under the armpits, around the genitals (pubic hair)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on arms and legs grows darker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Breasts and nipples get larger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have mood swings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 starts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changes happen to boys?</a:t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taller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Bones grow bigger and heavier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and skin can become oily and you may get spots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sweats more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 changes shape - Nose and jaw get bigger and face gets longer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more muscles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grows on the face, under the armpits, around the genitals (pubic hair).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get more hair on arms, legs and chest.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Voice gets deeper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Penis and testicles grow bigger and longer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have mood swings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214312" y="357187"/>
            <a:ext cx="86439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Arial"/>
              <a:buNone/>
            </a:pPr>
            <a:r>
              <a:rPr b="1" i="0" lang="en-US" sz="36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The Female Reproductive System</a:t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1643062"/>
            <a:ext cx="8243887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0750" y="4357687"/>
            <a:ext cx="2500312" cy="16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ahoma"/>
              <a:buNone/>
            </a:pPr>
            <a:r>
              <a:rPr b="1" i="0" lang="en-US" sz="5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PSHE</a:t>
            </a:r>
            <a:endParaRPr/>
          </a:p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919162" y="11969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b="0" i="0" lang="en-US" sz="40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does PSHE stand for?</a:t>
            </a:r>
            <a:endParaRPr b="0" i="0" sz="4000" u="sng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Health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Economic </a:t>
            </a:r>
            <a:endParaRPr/>
          </a:p>
        </p:txBody>
      </p:sp>
      <p:pic>
        <p:nvPicPr>
          <p:cNvPr descr="Related image" id="71" name="Google Shape;71;p16"/>
          <p:cNvPicPr preferRelativeResize="0"/>
          <p:nvPr/>
        </p:nvPicPr>
        <p:blipFill rotWithShape="1">
          <a:blip r:embed="rId3">
            <a:alphaModFix/>
          </a:blip>
          <a:srcRect b="0" l="18902" r="20091" t="0"/>
          <a:stretch/>
        </p:blipFill>
        <p:spPr>
          <a:xfrm>
            <a:off x="4716462" y="2205037"/>
            <a:ext cx="366553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400"/>
              <a:buFont typeface="Arial"/>
              <a:buNone/>
            </a:pPr>
            <a:r>
              <a:rPr b="1" i="0" lang="en-US" sz="54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The Period</a:t>
            </a:r>
            <a:endParaRPr/>
          </a:p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457200" y="1196975"/>
            <a:ext cx="8229600" cy="476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32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Bleeding can last between 3 and 8 </a:t>
            </a:r>
            <a:br>
              <a:rPr b="0" i="0" lang="en-US" sz="32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days.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  Blood flow may be heavier in the first few days.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  The average blood loss is only around 80ml (roughly 3 tablespoons)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3600" u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400"/>
              <a:buFont typeface="Comic Sans MS"/>
              <a:buNone/>
            </a:pPr>
            <a:r>
              <a:rPr b="1" i="0" lang="en-US" sz="4400" u="sng">
                <a:solidFill>
                  <a:srgbClr val="0D0D0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Menstrual Cycle</a:t>
            </a:r>
            <a:endParaRPr/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539750" y="1628775"/>
            <a:ext cx="8229600" cy="474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Days 1-7</a:t>
            </a: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are the beginning of the cycle when the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lining of the womb is shed (Period).</a:t>
            </a:r>
            <a:endParaRPr/>
          </a:p>
          <a:p>
            <a:pPr indent="-1651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Days 7-14</a:t>
            </a: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are when the egg is being produced within the ovary. It is then released into the fallopian tube to make its way down to the womb </a:t>
            </a:r>
            <a:endParaRPr/>
          </a:p>
          <a:p>
            <a:pPr indent="-1651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sng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Days 14-28</a:t>
            </a: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are when the lining of the womb becomes thicker in blood supply to protect the egg.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D0D0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400"/>
              <a:buFont typeface="Arial"/>
              <a:buNone/>
            </a:pPr>
            <a:r>
              <a:rPr b="1" i="0" lang="en-US" sz="44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What symptoms are there?</a:t>
            </a:r>
            <a:endParaRPr/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142875" y="1600200"/>
            <a:ext cx="885825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Many girls will feel other symptoms during or before their period. These can include:</a:t>
            </a:r>
            <a:b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Tender breasts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Headaches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Mood swings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Stomach cramps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Tiredness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Spots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Food cravings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Noto Sans Symbols"/>
              <a:buChar char="▪"/>
            </a:pPr>
            <a:r>
              <a:rPr b="0" i="0" lang="en-US" sz="28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Difficulty concentrating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400"/>
              <a:buFont typeface="Arial"/>
              <a:buNone/>
            </a:pPr>
            <a:r>
              <a:rPr b="1" i="0" lang="en-US" sz="44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/>
          </a:p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>
            <a:off x="468312" y="18446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Periods will not have a set pattern in the beginning, they will eventually settle into their own pattern.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Periods happen once a month but your body takes time do get into a routine so for the first year or so the time between each period may vary.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carry some spare underwear and sanitary towels in your bag in case your period comes unexpectedly. </a:t>
            </a:r>
            <a:endParaRPr/>
          </a:p>
        </p:txBody>
      </p:sp>
      <p:pic>
        <p:nvPicPr>
          <p:cNvPr descr="MCj04041330000[1]" id="215" name="Google Shape;21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5825" y="333375"/>
            <a:ext cx="1489075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400"/>
              <a:buFont typeface="Arial"/>
              <a:buNone/>
            </a:pPr>
            <a:r>
              <a:rPr b="1" i="0" lang="en-US" sz="44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What do I use?</a:t>
            </a:r>
            <a:r>
              <a:rPr b="0" i="0" lang="en-US" sz="44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1" name="Google Shape;221;p3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girl’s will wear a sanitary towel when they have a period. It is placed within the knickers and it works by soaking up the blood.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important to change the sanitary towels every 3-4 hours. This helps you to stay clean and fresh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white, sitting, diaper, man&#10;&#10;Description automatically generated" id="227" name="Google Shape;227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44450"/>
            <a:ext cx="3667125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an&#10;&#10;Description automatically generated" id="228" name="Google Shape;22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962" y="3500437"/>
            <a:ext cx="4678362" cy="315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iece of paper&#10;&#10;Description automatically generated" id="229" name="Google Shape;22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1775" y="981075"/>
            <a:ext cx="3573462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Pantiliners</a:t>
            </a:r>
            <a:endParaRPr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1116012" y="14176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Worn outside your body, in your underwear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Can be used: 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your period is light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tampon backup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between periods to absorb discharge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help keep you fresh every day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 b="7159" l="14495" r="15925" t="3868"/>
          <a:stretch/>
        </p:blipFill>
        <p:spPr>
          <a:xfrm>
            <a:off x="6777037" y="2492375"/>
            <a:ext cx="1944687" cy="165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Sanitary Towel</a:t>
            </a:r>
            <a:endParaRPr/>
          </a:p>
        </p:txBody>
      </p:sp>
      <p:sp>
        <p:nvSpPr>
          <p:cNvPr id="242" name="Google Shape;242;p4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Worn outside your body, in your underwear.</a:t>
            </a:r>
            <a:b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different absorbencies.</a:t>
            </a:r>
            <a:b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Wings provide extra protection.</a:t>
            </a:r>
            <a:b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frequently to keep fresh and dry (generally every 4-6 hours, more often when your period is heavy).</a:t>
            </a:r>
            <a:b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will start to leak if you don’t change them!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nitary Towel" id="243" name="Google Shape;24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25" y="2276475"/>
            <a:ext cx="2505075" cy="151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use a sanitary towel</a:t>
            </a:r>
            <a:endParaRPr/>
          </a:p>
        </p:txBody>
      </p:sp>
      <p:sp>
        <p:nvSpPr>
          <p:cNvPr id="249" name="Google Shape;249;p42"/>
          <p:cNvSpPr txBox="1"/>
          <p:nvPr>
            <p:ph idx="1" type="body"/>
          </p:nvPr>
        </p:nvSpPr>
        <p:spPr>
          <a:xfrm>
            <a:off x="457200" y="1600200"/>
            <a:ext cx="620236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Pull off paper strip or wrapper.</a:t>
            </a:r>
            <a:endParaRPr/>
          </a:p>
          <a:p>
            <a:pPr indent="-3111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 sticky part securely to centre of underwear.</a:t>
            </a:r>
            <a:endParaRPr/>
          </a:p>
          <a:p>
            <a:pPr indent="-3111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wings, peel off paper strips and wrap around sides of underwear.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wToUseAPad" id="250" name="Google Shape;25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9925" y="1257300"/>
            <a:ext cx="17907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Emotional Changes</a:t>
            </a:r>
            <a:endParaRPr/>
          </a:p>
        </p:txBody>
      </p:sp>
      <p:sp>
        <p:nvSpPr>
          <p:cNvPr id="256" name="Google Shape;256;p4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not just your body that changes during puberty – your 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 and feelings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too.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feel lonely and confused.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have mood swings (including irritability, tearfulness, overwhelming happiness and confusion).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want more independence.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also become argumentative and bad tempered.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60516C7278E80E5A2C5F56467F17E063"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Penis Anatomy</a:t>
            </a:r>
            <a:endParaRPr/>
          </a:p>
        </p:txBody>
      </p:sp>
      <p:sp>
        <p:nvSpPr>
          <p:cNvPr id="262" name="Google Shape;262;p44"/>
          <p:cNvSpPr txBox="1"/>
          <p:nvPr/>
        </p:nvSpPr>
        <p:spPr>
          <a:xfrm>
            <a:off x="4129087" y="2133600"/>
            <a:ext cx="4572000" cy="3249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Urethra</a:t>
            </a:r>
            <a:endParaRPr/>
          </a:p>
          <a:p>
            <a:pPr indent="-889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tube through which urine and semen leaves the boy’s body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Penis</a:t>
            </a:r>
            <a:r>
              <a:rPr b="0" i="0" lang="en-US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889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Tube-like organ that hangs outside the body</a:t>
            </a:r>
            <a:endParaRPr/>
          </a:p>
          <a:p>
            <a:pPr indent="-889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in all sizes and shapes, determined by our genes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Testicles or testes</a:t>
            </a:r>
            <a:endParaRPr b="1" i="0" sz="1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Usually two, one hangs lower</a:t>
            </a:r>
            <a:endParaRPr/>
          </a:p>
          <a:p>
            <a:pPr indent="-889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sperm are made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Scrotum</a:t>
            </a:r>
            <a:endParaRPr/>
          </a:p>
          <a:p>
            <a:pPr indent="-889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Bag of skin that holds testicles</a:t>
            </a:r>
            <a:endParaRPr/>
          </a:p>
          <a:p>
            <a:pPr indent="-889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Keeps them at right temperature to make sperm, slightly cooler than body’s temperature</a:t>
            </a:r>
            <a:endParaRPr/>
          </a:p>
          <a:p>
            <a:pPr indent="-889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Gets bigger and baggier and turns a darker colour during puberty </a:t>
            </a:r>
            <a:endParaRPr/>
          </a:p>
        </p:txBody>
      </p:sp>
      <p:pic>
        <p:nvPicPr>
          <p:cNvPr id="263" name="Google Shape;26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60575"/>
            <a:ext cx="3965575" cy="4065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44"/>
          <p:cNvCxnSpPr/>
          <p:nvPr/>
        </p:nvCxnSpPr>
        <p:spPr>
          <a:xfrm flipH="1">
            <a:off x="3419475" y="2565400"/>
            <a:ext cx="1223962" cy="1800225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65" name="Google Shape;265;p44"/>
          <p:cNvCxnSpPr/>
          <p:nvPr/>
        </p:nvCxnSpPr>
        <p:spPr>
          <a:xfrm flipH="1">
            <a:off x="3708400" y="3213100"/>
            <a:ext cx="935037" cy="122396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66" name="Google Shape;266;p44"/>
          <p:cNvCxnSpPr/>
          <p:nvPr/>
        </p:nvCxnSpPr>
        <p:spPr>
          <a:xfrm flipH="1">
            <a:off x="2987675" y="4149725"/>
            <a:ext cx="1584325" cy="79216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67" name="Google Shape;267;p44"/>
          <p:cNvCxnSpPr/>
          <p:nvPr/>
        </p:nvCxnSpPr>
        <p:spPr>
          <a:xfrm flipH="1">
            <a:off x="3059112" y="5084762"/>
            <a:ext cx="1657350" cy="288925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idx="1" type="body"/>
          </p:nvPr>
        </p:nvSpPr>
        <p:spPr>
          <a:xfrm>
            <a:off x="395287" y="692150"/>
            <a:ext cx="82296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reason boys have a reproductive system is because it provides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sperm needed to fertilise a female’s egg.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will learn more about fertilisation in the next lesson.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puberty the levels of the hormone testosterone in your body begin to rise. This causes the penis and testicles to get bigger and the testicles to produce sperm. </a:t>
            </a:r>
            <a:b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testicles cannot make sperm before puberty.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 look like tadpoles, with what appear to be a head and a tail.</a:t>
            </a:r>
            <a:endParaRPr/>
          </a:p>
        </p:txBody>
      </p:sp>
      <p:pic>
        <p:nvPicPr>
          <p:cNvPr id="273" name="Google Shape;27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440000">
            <a:off x="7280275" y="4070350"/>
            <a:ext cx="1303337" cy="86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Erections</a:t>
            </a:r>
            <a:endParaRPr/>
          </a:p>
        </p:txBody>
      </p:sp>
      <p:sp>
        <p:nvSpPr>
          <p:cNvPr id="279" name="Google Shape;279;p4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erection happens when extra blood flows to the penis. This causes the penis to harden and lengthen.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erections are not straight, and tend to either curve upwards or to either side.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Erections can happen at any time. This is not an unusual change and happens to boys.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Wet dreams</a:t>
            </a:r>
            <a:endParaRPr/>
          </a:p>
        </p:txBody>
      </p:sp>
      <p:sp>
        <p:nvSpPr>
          <p:cNvPr id="285" name="Google Shape;285;p4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sperm will leave your body, through your urethra when you are asleep.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called a nocturnal emission, more commonly known as a “wet dream.”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happens without you knowing about it.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notice that your pyjamas or sheets feel wet or sticky when you wake up.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males experience wet dreams between the ages of 12 to 18.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 dreams are a normal change that happen during puberty.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experience wet dreams less frequently as you grow older, you will have more control over your body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950" y="188912"/>
            <a:ext cx="1554162" cy="13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Penis and Testicles</a:t>
            </a:r>
            <a:endParaRPr/>
          </a:p>
        </p:txBody>
      </p:sp>
      <p:sp>
        <p:nvSpPr>
          <p:cNvPr id="292" name="Google Shape;292;p4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penis and testicles will grow bigger and longer. Sometimes one testicle grows faster than the other, and it is natural for one to hang lower than the other.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Pubic hair, will also start to grow at the base of the penis. As you get older, this hair will grow thicker and courser.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Penises come in all shapes and sizes and all are very different. Your penis also doesn’t stop growing until you reach the ages of 18 to 21.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showing the different stages of purberty in boys" id="293" name="Google Shape;293;p48"/>
          <p:cNvPicPr preferRelativeResize="0"/>
          <p:nvPr/>
        </p:nvPicPr>
        <p:blipFill rotWithShape="1">
          <a:blip r:embed="rId3">
            <a:alphaModFix/>
          </a:blip>
          <a:srcRect b="4442" l="825" r="824" t="15556"/>
          <a:stretch/>
        </p:blipFill>
        <p:spPr>
          <a:xfrm>
            <a:off x="323850" y="4797425"/>
            <a:ext cx="8569325" cy="2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Breasts</a:t>
            </a:r>
            <a:endParaRPr/>
          </a:p>
        </p:txBody>
      </p:sp>
      <p:sp>
        <p:nvSpPr>
          <p:cNvPr id="299" name="Google Shape;299;p4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genes determine the size and shape of breasts.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thing you may notice is a bump behind the nipple.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there will be swelling underneath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nipple area gets darker.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Breasts grow slowly and one side may be bigger for awhile.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feel sore at times while they are developing.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showing the different stages of purberty in girls" id="300" name="Google Shape;300;p49"/>
          <p:cNvPicPr preferRelativeResize="0"/>
          <p:nvPr/>
        </p:nvPicPr>
        <p:blipFill rotWithShape="1">
          <a:blip r:embed="rId3">
            <a:alphaModFix/>
          </a:blip>
          <a:srcRect b="2301" l="854" r="1708" t="11630"/>
          <a:stretch/>
        </p:blipFill>
        <p:spPr>
          <a:xfrm>
            <a:off x="457200" y="3976687"/>
            <a:ext cx="8424862" cy="288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0"/>
          <p:cNvSpPr txBox="1"/>
          <p:nvPr>
            <p:ph idx="1" type="body"/>
          </p:nvPr>
        </p:nvSpPr>
        <p:spPr>
          <a:xfrm>
            <a:off x="395287" y="12684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b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hardest thing about growing up is…</a:t>
            </a:r>
            <a:b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thing I am looking forward to about growing up is…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dway Year 6.pdf - Adobe Acrobat Reader DC" id="312" name="Google Shape;312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226" l="22471" r="40823" t="26087"/>
          <a:stretch/>
        </p:blipFill>
        <p:spPr>
          <a:xfrm>
            <a:off x="1258887" y="549275"/>
            <a:ext cx="6337300" cy="61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285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2"/>
          <p:cNvSpPr txBox="1"/>
          <p:nvPr>
            <p:ph type="ctrTitle"/>
          </p:nvPr>
        </p:nvSpPr>
        <p:spPr>
          <a:xfrm>
            <a:off x="971550" y="3333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ahoma"/>
              <a:buNone/>
            </a:pPr>
            <a:r>
              <a:rPr b="0" i="0" lang="en-US" sz="8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Year 6</a:t>
            </a:r>
            <a:endParaRPr/>
          </a:p>
        </p:txBody>
      </p:sp>
      <p:sp>
        <p:nvSpPr>
          <p:cNvPr id="319" name="Google Shape;319;p52"/>
          <p:cNvSpPr txBox="1"/>
          <p:nvPr>
            <p:ph idx="1" type="subTitle"/>
          </p:nvPr>
        </p:nvSpPr>
        <p:spPr>
          <a:xfrm>
            <a:off x="1763712" y="148431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Relationships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4 - Non Statutory Sex Education </a:t>
            </a:r>
            <a:endParaRPr/>
          </a:p>
        </p:txBody>
      </p:sp>
      <p:pic>
        <p:nvPicPr>
          <p:cNvPr descr="Ealingmono" id="320" name="Google Shape;32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087" y="5940425"/>
            <a:ext cx="1141412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S-Ealing-logo - Copy" id="321" name="Google Shape;32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5" y="5792787"/>
            <a:ext cx="1176337" cy="81438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2"/>
          <p:cNvSpPr txBox="1"/>
          <p:nvPr/>
        </p:nvSpPr>
        <p:spPr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ahoma"/>
              <a:buNone/>
            </a:pPr>
            <a:r>
              <a:rPr b="1" i="0" lang="en-US" sz="5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PSHE</a:t>
            </a:r>
            <a:endParaRPr/>
          </a:p>
        </p:txBody>
      </p:sp>
      <p:sp>
        <p:nvSpPr>
          <p:cNvPr id="329" name="Google Shape;329;p53"/>
          <p:cNvSpPr txBox="1"/>
          <p:nvPr>
            <p:ph idx="1" type="body"/>
          </p:nvPr>
        </p:nvSpPr>
        <p:spPr>
          <a:xfrm>
            <a:off x="919162" y="11969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b="0" i="0" lang="en-US" sz="40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does PSHE stand for?</a:t>
            </a:r>
            <a:endParaRPr b="0" i="0" sz="4000" u="sng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Health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Economic </a:t>
            </a:r>
            <a:endParaRPr/>
          </a:p>
        </p:txBody>
      </p:sp>
      <p:pic>
        <p:nvPicPr>
          <p:cNvPr descr="Related image" id="330" name="Google Shape;330;p53"/>
          <p:cNvPicPr preferRelativeResize="0"/>
          <p:nvPr/>
        </p:nvPicPr>
        <p:blipFill rotWithShape="1">
          <a:blip r:embed="rId3">
            <a:alphaModFix/>
          </a:blip>
          <a:srcRect b="0" l="18902" r="20091" t="0"/>
          <a:stretch/>
        </p:blipFill>
        <p:spPr>
          <a:xfrm>
            <a:off x="4716462" y="2205037"/>
            <a:ext cx="366553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PANTS rule" id="85" name="Google Shape;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404813"/>
            <a:ext cx="8496300" cy="6105525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89999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60516C7278E80E5A2C5F56467F17E063" id="337" name="Google Shape;33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PANTS rule" id="344" name="Google Shape;34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404813"/>
            <a:ext cx="8496300" cy="6105525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89999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6"/>
          <p:cNvSpPr txBox="1"/>
          <p:nvPr>
            <p:ph idx="1" type="body"/>
          </p:nvPr>
        </p:nvSpPr>
        <p:spPr>
          <a:xfrm>
            <a:off x="1403350" y="1196975"/>
            <a:ext cx="70564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Respect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Openness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Confidential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Kind</a:t>
            </a:r>
            <a:endParaRPr/>
          </a:p>
        </p:txBody>
      </p:sp>
      <p:sp>
        <p:nvSpPr>
          <p:cNvPr descr="data:image/jpeg;base64,/9j/4AAQSkZJRgABAQAAAQABAAD/2wCEAAkGBxQTEhUUExMWFhUUFhgYFxgWFxcWHBsXGBgYGBcVHBgYHSggHholHBcYITEiJSkrLi4uFx8zODUsNygtLisBCgoKDQ0OFBAQFywcHBwrLCwsLCwsLCwrLCwsLCwsLDcsLCwsLCwsLCwsKyssLywsLCwsLCwsLCwsLCwsLCssLP/AABEIAMMBAwMBIgACEQEDEQH/xAAcAAEAAQUBAQAAAAAAAAAAAAAABgIDBAUHAQj/xABKEAACAQMBBQQGBAoHBwUAAAABAgMABBEhBQYSMUETUWFxByIyQoGRFHKhsRUjM1JigpKiwdFDRGNzsuHwFiRTVIOT0yVFVaPC/8QAFgEBAQEAAAAAAAAAAAAAAAAAAAEC/8QAGhEBAQEBAQEBAAAAAAAAAAAAAAERMQIhEv/aAAwDAQACEQMRAD8A7jSlKBXhbHxoTVvOtBdpSlApSlApSlApSqcmgqpVIPfVVApSsHa22be2XjuJo4l73YLnwAOpPgKDOpUIPpIil0srW6vO544jHF3ayS8I+yrX4X21MAUtLO1B5ieZ52HjiEBftoJ5Sufvsfa8hy+11jHVIbOLHwZ2LVd/2Yujz2veZ8FgUfLgpgndeE1zi6tdt22Xt7yK9Uf0VxEkTY7leMgFvrECr1h6TUUiPaNvLZSaAlg0kevXjC8vHBAzqaDoINe1YsrpJUV43V0YZDIQykeBGlX6BSlKBSlKBSlUk91BVSqMmqxQKUpQK8Jr01ayf8qAarVaKuKqoFKUoFKUoFKUoKW6U0616wqkmgZ0qrlQCudelHbMsrxbJtGxPdjMzjXsrf3iccuIA/AEe8KCq43nutoyvDsxlito24Zb5gH4mHtJbodG+udNcjGhbIsN07G3btJB28/Wa5YzyE9/rZC/ACqp3isYI7aBeFI14QBz7ySe8k5J7zWDDKzlWGiYORpz1/yrUiakcm11GiqT56CsWTash5YHkP51g0qi89255u3zx91WzIe8/M1TQDP+udEX4rl15MfI6/f1rIkuYplMdxGrow1DKGXX9E1g8RryitTPuDJbMZ9j3TWzE5MLEyQP4YOcd2ufDFZuw/SbwSC22tD9Cn6SH8hJy9YPqFGveV/SzpWfbXTIdDp1HQ1n31nb30LRTxq6HmrcwfzlPMHuYa1mwSdWyMjUHlXtcz9F15JaXNzsid2cQDtbVm5tA2PVzjHq8S/EuOS6dMqKUpSg8blXlekVTnHOg9B7qIKKKqoFKUoFeBa9pQKUpQKUpQKUpQKUpQKUpQa3eTbUdnbS3MvsRKWx1Y8lQeLMQB51APR3s+RYptp3Yzd3x4+XsRf0cY1OAQAcfmhB0qjfKT8KbUi2cuTa2eJrwjkz4/Fw+PPH6z9VqUbZnywQcl5+f+Q++rEaa9te0IJJz18c86sz38cREYDO+NI41LtjXBPRQcHViAe+syRcgjJBPUYz5jPWtau1o4m7C1iaWXmUhUu2T78jnlk+8x8zWkXlkum1W0wO6SZVb5IrD7aHaBQ4nieH9JsMn7an1R4uFFZEdntNxxfRo0/Rkn9b/wCsMufjWLNteWFhHeQvBxnhVmKyRse4OpIB56HB0JxgZorPrA/CRY/iIZZ+nEgVU8+N2AYfV4qy5nVUJbAQDXPLh7vKsfZ97dXQBtLcmL3ZZGEMZHQqPaZe5lBHjRFuS8nTV7OXHUxtHJjxI4g3yBrIsb+OYExtnBwwIKsp58LIwDKfAgVXLDtKLVrUSDr9HmDEDv4ZAhPkMmtetzDdHiQmO4i0JKmOROvZyxtgle9T5jBwQVtquW8pRgw6faOoqzHnA4sZxrjlnwz0qqiNf6Q4TBJabViGtnIBNgZLWsp4X5anh4jj65PSulo4IBByCMgjqDyNRm2hSeB4JBlWVkYd6OCP5/KvPRtdM1ksMhzLaO9rJ5wnhVvjHwN+tWa0lNKUqBSlKBSlKBSlKBSlKBSlKBSlKBSlKBSlKBWh343jXZ9lLctglRiNT70jaIvlnU+ANb6uWbdf8KbaS3GtrszEk3c9wfYQ69MY/VkHWg2Ho92KbKyMk+Tc3JM9wTzLvqqHyzr4lqvuxJJPM6ms/a91xHhHJefif8q020rsRRPIeSKT/KtxGHN2t1cCzt24MANcTDXsozoAP7RtQB4E9CD0LYmxobSIRQIFXmTzZm6u7HVmPeaj/o42b2NqruPx1we3lJ58TgFVP1U4V+B76mFZtUrF2ls+OeJ4ZVDxyDDA/eD0IOoI1BAIqPXO88zLLNBDGbeAsGkllKF+H22UBThB0YnUa4xjO52BtlLqLjUFSrFHQ4JVwASuRzGCrA9QwOnKmVJZxzDYezHuL38HTnjismdp885UUr9GRx3OrqxHIhWHKuwKMaDkKiGwEX8M7TI59lZZ/Zl/kK3e3tsdgEVE7WaZuGKPi4ASObM2DwoMjJAPtDTWnTja1Ht69147oBweyuEH4qdR6y/ot+fGeqn4YOtY9rvQ6XItruONGYqFeNyy8T54FYMAQGIKg9TpgVJ5OVLMJZXNNlXrtxxTKEuITwyqNRyysiHqjDUH7jpWwrG38iEM1veLphhbzeMUh9QnvKyYx/eNWTWoMzZM3DIB0bT+X+vGrWxJOw2xcw8lvII7hO7tIj2MoHiV7Mnyqypxr3Vg78XQhuNl3/JYrgwydwjuU4WLfV4ftqUjpVKUrKlKUoFKUoFKUoFKUoFKUoFKUoFKUoFKVEd8t63hdbOzUS30wyqn2YU6zynoo6Drp8Qb774/RSLa1j+kX0w/FQr7o/4sh91Bz1xnHQZI0e6eyDs+1MTOHuZXaW5kBJzI3QE6nA0z35PWrmxNlJZq5Dma6mObi5f2nbuXuQdAKyG8eXXNakR4zAak4HjUf9IGfoEwHVT/AITW84ve4hwcPIDPxyPuqze2YlidMkhxkZ7+YHgPCqiXbMuFKqV9kgFfIjI+ytyjZFcg3M3nFtw2V0ezKHhgkfRWQezEzHQSL7OvMAV0uC7rDTlu3d1rlE+is12IdI/93V5UmjGOAvwKeBsYDcXDrkesoBrom4+yXghdpV4HmfjKZB4FCKiqSDjiwuTgkZOMnGa25vQBkkADmTXNt8t9jd5stnsW4/VmuE9kKfajjbkzkaFhooJ68tX1b8YniS6tblbwh9tXEufxV/xJEc6E22Fhx4PGsjD4d9S7fzY00pimhDM0QkRlRuF+GTgPaIdPXUxjTIOCSMkAGGbW3eH0aNIvUkg4WjZNCGQghl8QQCB4Y61Kdzt/kuAsNyVhuxoVJwsuPfiJ555lPaXXmNacurZLMRfdXdm4luu0kNy5MsTzTXSNGeGBg8cSK6gtk4GVHCBxHIIAPWLiTAq3JdVrb++VVLMwVVGSzEAAd5J0FS3Tz5xGPSbKPoMgPWSAD63bx4q5B7K5/NH3VF9pbS/CVzGkWfosDcZfkJXAIyufcUE4PVjnkM1JmbXhXGeZznGOR+NWLV3NYG+tn9I2TdxD2o07Vev5MiTA8wrD9asqNvzQOHXUEc86jA+NZVrNwtkjIOjDvU8xVRvty9r/AEuxtrjIJkiUtjX1wOGQfBww+FbquVbhTfgvaEmy3Y/R7nM9kxJI19uHJ66fNc+/XVaw0UpSgUpSgUpSgUpVJ50Di8K9BrzxrwmgrpSlApStRvZvBHY2stzLyjGi9Wc6Ig8yRr01PSg1W/e9htAkFuokvLjSFDyUdZ5O6NdfMjHeRoNh7NFsj+sZJpjxXE7e3K/8EHJUGgFaPcdHnVtoXB47m7JJPRIgxCxIOi+rn5ZzjNSqtSIUryqhp41UQ7fDeea2UdhEhXiZOJ8txMgyyIisNQdCSfdbTStxuztV7iISMEIIBDRk4OR1RtUbwyw8eg13pNsDLYScPOEiUY00U+ufPhZj44rnW4G9RtZOzc/inOhJ0Unv7lPf0Pmaiut7Z2HDcqRIoOeuAfLIPOo/FudPDgW17PEg5IsrhR+owYVLredXXiU5H3eBq7VRD33Nkl0uruacZzwySO6/seqv2VItl7KigXEagaYzpy7hjQDwFZ1KBWo2xu7BcA8ajJ56AgnvIPXxGDW3oKCKJupOgAi2hcxqBgKJXIx9Vy2B5V4Ny+Mg3NxLPw6/jHeT4gOeEfs1MoIwck1QYzk46UVi2dokS8KDA+0+ZqGb8b5zWZAjWLJJAV+J2IHNjwsoUfFjqOWoG43p3njto2PF4ZHVvzU7z49K47b8e0L2NX5zSKuB7sYOWA8l4j86lHb9g7ReVMSxiOUKjlQcqVkGVZSR3ggg6gqeYwTta84R3eHw7q9qo1m9mxDe2wWM8N1bN21q45h1wTGD44HxCnpUs9H+9C7Qs0mxwyr6k6cikq+0MdAeY8D3g1p0YggjQjlUa2lcnZd9+Eoh/utyVjv41HsOSeG4AHeTnzLDm4xLFjsNKtW1wsiK6MGR1DKynIKkZDAjmCKqZqyr1mryMYFUqKuAUHtKUoFUsOtVUoKDiqgKYr2gUpSgVxv03X3bXdnZA+ogNzKO/msYPycfr12SvnneK67fbF/LnIjZYF8OzAVx+0p+dWdEi9HUv+5CPOTDLLGfg5Zf3WWpPUF3Kuuzu5YT7M6CVPrx4SQeZUofganVaZADzHfXpb/X+ulUivaCl0BBBGQQQQeoOhFfPG8+xzaXMkBzhTlCfejbVD8tD4g19E1EPSLusbyEPEPx8IJQfnrzaPz6jx061Krn+6G+j2xCSkmPkG5lR3Ee8v2iut7M25FMoYMNeRzlT5N/OvncjGh0I557+6srZ20pYDmJyueY5g+anQ00x9I17XG9l+kR00kQ+cbafsNp9tSCD0lREauR9aI//kVdHRKCuft6RocflflE/wDEVqr/ANI6nIUSv8o1/n9lB06e8RObanoOf2cvjUS3v33jhUoDr0RT6zfWPRfv8a5vtHfG4kBVCIlPMJnJHix/hio+T1PM6k+PfU0xmbW2pJcPxyH6qjko7h/PrU99D+xCWe7caAGOLxJ/KN8Bhfi1QndzYcl5OsMemdXbmETqx/gOpIr6A2dYpBEkUYwkahVH8T4k6k95pBk0pSqhVE0SurI6hkdSrKeTKdCDVdKCMbn7ek2TciwuG4rOUlraRjrECdUb9AE4J6ZzyJx19RmuFekK2Wa4hRgDwwSnyLOgQ/uN54NT70M7ee52eElJMtq7QOTzIXBQ/skLnqUNZsaTsCvaUqBSlKBSlKDwnGprn93vZdXrOuzezit0Yo17MOMMwyG7CPQMAffY8J17tbe9W1TtCV7KFytpC3DeSocGRv8Ak42H75HIaeBvqAFVFUKiAKiKMBVGgAFWRGFJsN5Py+1r5m69lItuue8LEmnzNYzblFjxRbW2irdM3JfB8QQCR4Zrb0rWDXQ71X+zSBtFfpdrnH0uFMOg75ohpwjvHdzYnFcw2DP2puJv+NcyuPJjn+JrtEV2w0PrDkQddKhO8O4YLNcbNIjk5vbHAjk+p0VviB9XWpwRu6doyk6DLW7iQDvXlIn6yFh8q6bbXCyIroco6hlPeGGQflXLrLaActGymOWPR4n0ZT158x41v9yNp9k5s3OFOXtye46vD5qdR4E91VE3pSlApSlBAt/NwvpBae2AE3N05CTxB5B/sPgdTyldnSl2j7Ng66MrDhK+eeVfSdavbex7ecAzL6w0WQEoy+HGPuOhqYuuJQbtsfbcDwUcX2nFZibtx9Wc/FR/Cp1c7kTLrDOki9BKOFv+5GCD+zWtm2Ber/Vi3jHLER+8yn7KCMPu9GfecfEfyrFl3a/Nk+DL/EH+FSxdjXZ/qcvxaEffJWVBuveP/Rxx/wB5ICR8IwwPzoOdXGxpk93iHepz9nP7KyN3d257yThiXCg4eRtFTzPVv0RrXUrPc2NWH0mcyE/0cYMa/HBLkfEDwqXW1ukahI1VFXQKoAA8gKYa1m7O70VlF2cYyTq7n2nbvPcO4dPma3FKVUKUpQKZrV3V4zMVTOhxpzP8hWn3pvjGiRBj9ImVgCPcjziSX62DwjxOdcGg0t/ddtcSzD2SQiH+zjyAfIsXYeDCt/6EZeG/2jF0ZYZAPH1snHm/2VGo0CgADAAAAHQDkK3/AKG1zta8PRbdFPmShH3U9cWO1UpSsKUpSgVBt+t5HMg2faMVnkXimlH9XhPNv71uSjmM500NSneHai2trNcMMiGNnx3lQSF+JwPjXA90dsPDPNPcCSQ3SRyzyKC3Zu7SMg4B6xXgI0GeHA0xysHR9n2UcESQxLwxxjCj7yT1YnUnqayKx7K9jmQPE6uh5MpBHlp18KyK0yUpSgCva8NM0Gk3q3aivQGb8XcIPxc6+0O5W/PTwOoycHnnmt0JjKtlOnBcdomHXkUBLGdG6HhU/PzAnu2994IsrD+PkGhCEBFP6UnL4DJqBR7Qlm2hbTSuGdmdMLoqpwnCKO4ZJydTnNFTS32td22kim7iHvrhZ1HiuiydBkYNb/ZG3YLnPZSAsPaQ5V180bDD5Vq6w7/ZcU2DIgLL7LjKuuOWHXDD51cRMqVDIJLyD8nMLhBj1LjR8eEy6k/WB5VnW++MQwLmOS1bvkHFHnwlTK/PFQSWmO/lVu3mV1DIysp5MpDA+RGlXKDCk2cM5jZoz+jy+VW+C4HJkbzGPuFbGlBrs3J6Rj516LSVvblIHcgx9tbClBYtrVU9kYzzPMnzNX6UoFKVq9rbfgt9JH9c+zGgLyN5IuvxOBQbSsPau1obdeKaRUzyB1Zj3Ko1Y+AFRu42reT6IBaR954ZJiPL2E/eNW7HZEcbFwC8p5yyEu5/Wbl5DAoL1xt+5n0t4uwQ/wBLOMufFYQdP1z8KjW0rVoLlHaR5fpAKO8hBIkXLJjGAFILAKBjSpdzrSb4xZtXYDJiZJR5owJ/dzVwYtSr0E25abaNx0MkcS/9MNxfYUqFbTvRFE0ncNPEn2R86696INhm02ZCHGJJszyZznMmCuc9QgQHxBrPpYmlKUrKlKUoIH6b5CNjzgHHG0Kk+BlQn7q5zsQgJI/Ljmkx5RnslHyjFdv3l2JHe20ttNnglXBI5gggqw8QwB+FcW2juxfbNTs5IDdW6ZKz24JcAknLxHUHU68vE1YlVfQl4u1iZopDzkiPCT9Yey/6wNbC325dR6SIlwv5yHsZMfVbKMfitaPZG14JMCOZSTzVvVb4Ka3N2RHG0jnAQEtnoAM8u81pF1d+YvWH0e54kOGHDHocA4z2mOoq3LvwfctJfDjeJBnx4Sx+yopYhuDLaM5Z2Hczktj4ZA+FZFXBt5977o+zFBH4szy/YAgqO273+1XZFfiiVyrOfxduoB00XWRiMHhy3tDpWHcI9xKY1VjBCyG44PaZSw4kUDmeHJx4eWes7Du7d4lW1ZDGgwFTTg8CvNW78jPfUVpti+j+yhAMym6kHvSeqg8FiXQDzzWyuN07BsEWixMpyrwM0TKe8FdD8Qa29KCOybEnj/JyiZfzZgI5P+4g4GPmq+da2DaiGUwuGimGpikADY71IJVxpzUmpBtbbsUBCkl5W9mKMcTnxx7q/pNgeNRHaewGug8sxVLliGjZT+S4PYRW6jnk6ZJJHIYI3lCuefKtXu5ftND+MAEsbGOTBBHGvPl8NK2laGtfYcXEXi4oHPvQMY/mB6p+INX4rm+i9maKde6ZDG2O7ji0z48NZdKmBFvPKPytlIPGKSKQefrMjfZWWm80WNY7hfAwuf8ADkViUpgzTvLF0Sc/9GQfeBVh95j7tpcN59in+KWrNKYD7fuT7Foi/wB7Pg/KNGH21jyX1+39JbxD9GJ5CPizgfZWRVyOLP8ADpn4/wCuVMGg21HciCZ2vpyUjdgEEcQyFJHsLnHxrN2Rs+OJBwIAzKC7c2ZiMksx1OvjWNvScwdkp9ad1iXHcx9Y+QQMaunbUSDMh7IY07TCHTIwATnp3UGyrVbW2k4dLe3USXM3sKeSr1kfuUAH5GsOPetJW4LSCe6fuijbHxJGQPHFYu5V1MrT3QjSWSWRkmjY8EiBD6qI50H1WAzwrqMVLRJ/9kJwo/8AU5O06n6PGyZ6gLkHFa7bew9o9lIg+j3KujL6hMMnrAjPC/qnGeQNbyPe+2zwys0DYzwzIU7uT6oeY5N1q8d67L/m4T5OGPyGtFc52CIjeRDbHHbQQlSkbROyyuNMM4BHD1OmMHGmpr6R2btOG4TjgljlT86NlcZ7sqefhXKLze+1OUCSzZB9QQsAwGh1lCqRrzz1qO7MlMV/bT2lsLXiuIonVZCe1SRuFlaNPxY0JOmdRnpWbB9CUqniqqopSlKBSlW2b5UGj23ulZXTcU9rGz/8QLwv4euuG+BNQ7bfokjMbfR72eBBg8D4mjCr62AvqsRkZ1LV05V76rNB80bvQoyCa97WSFjiLsvVBy/ApkWNg/GxxgAka661fm2M73kEFs8kEVyxRTOqylWClsqOIsUOAPW1BrrN96KtmyMWELRcR4iIpXjXPPIQHhHIcgOVZ+7+4FlZyiaKNmlAIV5ZHkKg6Hh4jgZGmQM6mro43a2z7LmnguubTOyyODGJVIXgdHPqa+tlS2hPga3k2z4ZT2gA4uksTFH+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+jHLLT0SXCAuu02SWQlpgIuKMuSdVBYEYBwCQeXQaVZm9He2E/J31tKP7WMx6fqIa7ABVVZ1XFm3R26vSxbyaQZ+eKsvsDbo/qds31ZQP8Ugrt9Ku0xw07J24P8A26I+U8X/AJKDZW3P/jY/+/F/5K7lSm0xw8bE26f6hAPOZD90lXl3Y26f6GzXzdj9zGu1VQzU2mOORbm7bJ9ZrFfJpPv4G+6s8bh7VYa3tsnisRfT3TqowR4c66mo+VVgU2jkg9DcssivdbUkfhzjsohGRxe1huIgZ8qkmxvRPsy3wTb9u/VrhjJnxKaJ+7U4pUFq2t0jULGioo5KoCgeQGlQfe/0bpPKbqzk+i3R1YgZjl/vE7/0h35IJqe0oPn7a27m01djPYvISYVD2xWROzjkEj8K54gWPfjkK2kcV+/5LZdxn+0aKH7Wau20q7THFX3A2rcSJI/0a1AVl1dpnAYqToF4SQVHUczUht90ItlxtfTyyXcsC5QHCIrN6gKoMgMeLBY5wOQFdINW5IldSrKCCMEEAgg8wQdCKmjjz723DMWlv7iN2yVitrVHjUdArdlJ2g0zkt16VM/R5vg972sU0fBNAFLEYAZHLBCVDHgchMlMnGRr3VS+jTZzOXEBRm58EkijHcAGwB4DFb/YOwbezj7O2iWNScnGSWP5zMxLMfEk0GypSlAqgJVdKBSlKBSlKBSlKBSlKBVPDVVKBSlKBSlKBSlKBVBSq6UAClKUClKUClKUClKUCvCua9pQKUpQKUpQKUpQKUpQKUpQKUpQKUpQKUpQKUpQKUpQKUpQKUpQKUpQKUpQKUpQKUpQKUpQKUpQKUpQf//Z" id="352" name="Google Shape;352;p56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887" y="2060575"/>
            <a:ext cx="2779712" cy="209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objective: </a:t>
            </a:r>
            <a:endParaRPr/>
          </a:p>
        </p:txBody>
      </p:sp>
      <p:sp>
        <p:nvSpPr>
          <p:cNvPr id="359" name="Google Shape;359;p5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0" i="0" lang="en-US" sz="7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understand the human reproductive system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>
            <a:off x="2916237" y="1600200"/>
            <a:ext cx="577056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Conceive </a:t>
            </a:r>
            <a:endParaRPr/>
          </a:p>
          <a:p>
            <a:pPr indent="-381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 </a:t>
            </a:r>
            <a:endParaRPr/>
          </a:p>
          <a:p>
            <a:pPr indent="-381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9"/>
          <p:cNvSpPr txBox="1"/>
          <p:nvPr>
            <p:ph idx="1" type="body"/>
          </p:nvPr>
        </p:nvSpPr>
        <p:spPr>
          <a:xfrm>
            <a:off x="2339975" y="692150"/>
            <a:ext cx="670718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man produces sperm in his testicles.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 month, the woman’s body releases an egg.</a:t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order for the sperm to meet the egg a man and woman will have sexual intercourse.</a:t>
            </a:r>
            <a:endParaRPr/>
          </a:p>
          <a:p>
            <a:pPr indent="-88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0"/>
          <p:cNvSpPr txBox="1"/>
          <p:nvPr>
            <p:ph idx="1" type="body"/>
          </p:nvPr>
        </p:nvSpPr>
        <p:spPr>
          <a:xfrm>
            <a:off x="1476375" y="620712"/>
            <a:ext cx="7426325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sexual intercourse, the sperm will enter a woman’s body via her vagina.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sperm then travels through the woman’s body towards the fallopian tube.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fallopian tube, the sperm may meet with the egg. This is called fertilisation.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fertilised egg will then travel to the uterus.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1"/>
          <p:cNvSpPr txBox="1"/>
          <p:nvPr>
            <p:ph idx="1" type="body"/>
          </p:nvPr>
        </p:nvSpPr>
        <p:spPr>
          <a:xfrm>
            <a:off x="2051050" y="846137"/>
            <a:ext cx="6635750" cy="705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lining of the uterus will build up to protect the fertilised egg.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is the egg was not fertilised, the woman would shed the lining of her uterus (as a period)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fertilised egg takes 9 months to grow into a baby.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woman carries the baby inside her womb.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2"/>
          <p:cNvSpPr txBox="1"/>
          <p:nvPr>
            <p:ph idx="1" type="body"/>
          </p:nvPr>
        </p:nvSpPr>
        <p:spPr>
          <a:xfrm>
            <a:off x="2124075" y="115887"/>
            <a:ext cx="6562725" cy="6010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man and a woman want to conceive a baby, they have sexual intercourse. The man’s penis releases sperm into the woman’s vagina which race to find the woman’s egg. 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woman’s body releases one egg once a month. The egg only lives for about 12 – 24 hours and sperm can live for 5 – 7 days.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sperm reaches the egg, the egg is fertilised, starting a new life form</a:t>
            </a:r>
            <a:endParaRPr/>
          </a:p>
        </p:txBody>
      </p:sp>
      <p:pic>
        <p:nvPicPr>
          <p:cNvPr id="389" name="Google Shape;38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476250"/>
            <a:ext cx="22129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587" y="3556000"/>
            <a:ext cx="1936750" cy="14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3"/>
          <p:cNvSpPr txBox="1"/>
          <p:nvPr>
            <p:ph type="title"/>
          </p:nvPr>
        </p:nvSpPr>
        <p:spPr>
          <a:xfrm>
            <a:off x="457200" y="479425"/>
            <a:ext cx="82200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Conception to Birth</a:t>
            </a:r>
            <a:endParaRPr/>
          </a:p>
        </p:txBody>
      </p:sp>
      <p:sp>
        <p:nvSpPr>
          <p:cNvPr id="396" name="Google Shape;396;p63"/>
          <p:cNvSpPr txBox="1"/>
          <p:nvPr/>
        </p:nvSpPr>
        <p:spPr>
          <a:xfrm>
            <a:off x="755650" y="1538287"/>
            <a:ext cx="7632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Wow! From just two cells (a sperm and an egg) to 37.2 trillion cells in a human being!</a:t>
            </a:r>
            <a:endParaRPr/>
          </a:p>
        </p:txBody>
      </p:sp>
      <p:pic>
        <p:nvPicPr>
          <p:cNvPr id="397" name="Google Shape;39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7650" y="2579687"/>
            <a:ext cx="1825625" cy="18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5075" y="2420937"/>
            <a:ext cx="1593850" cy="223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1837" y="2138362"/>
            <a:ext cx="1939925" cy="270668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3"/>
          <p:cNvSpPr txBox="1"/>
          <p:nvPr/>
        </p:nvSpPr>
        <p:spPr>
          <a:xfrm>
            <a:off x="1998662" y="4860925"/>
            <a:ext cx="863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zygote</a:t>
            </a:r>
            <a:endParaRPr/>
          </a:p>
        </p:txBody>
      </p:sp>
      <p:sp>
        <p:nvSpPr>
          <p:cNvPr id="401" name="Google Shape;401;p63"/>
          <p:cNvSpPr txBox="1"/>
          <p:nvPr/>
        </p:nvSpPr>
        <p:spPr>
          <a:xfrm>
            <a:off x="4065587" y="4860925"/>
            <a:ext cx="10128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</a:t>
            </a:r>
            <a:endParaRPr/>
          </a:p>
        </p:txBody>
      </p:sp>
      <p:sp>
        <p:nvSpPr>
          <p:cNvPr id="402" name="Google Shape;402;p63"/>
          <p:cNvSpPr txBox="1"/>
          <p:nvPr/>
        </p:nvSpPr>
        <p:spPr>
          <a:xfrm>
            <a:off x="6350000" y="4873625"/>
            <a:ext cx="863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foetus</a:t>
            </a:r>
            <a:endParaRPr/>
          </a:p>
        </p:txBody>
      </p:sp>
      <p:sp>
        <p:nvSpPr>
          <p:cNvPr id="403" name="Google Shape;403;p63"/>
          <p:cNvSpPr txBox="1"/>
          <p:nvPr/>
        </p:nvSpPr>
        <p:spPr>
          <a:xfrm>
            <a:off x="722312" y="5480050"/>
            <a:ext cx="7704137" cy="828675"/>
          </a:xfrm>
          <a:prstGeom prst="rect">
            <a:avLst/>
          </a:prstGeom>
          <a:solidFill>
            <a:srgbClr val="8D358B"/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rate of growth is extremely rapid. The egg cell measures 0.12mm in diameter and a newborn baby is approximately 50cm.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1403350" y="1196975"/>
            <a:ext cx="70564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Respect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Openness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Confidential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Kind</a:t>
            </a:r>
            <a:endParaRPr/>
          </a:p>
        </p:txBody>
      </p:sp>
      <p:sp>
        <p:nvSpPr>
          <p:cNvPr descr="data:image/jpeg;base64,/9j/4AAQSkZJRgABAQAAAQABAAD/2wCEAAkGBxQTEhUUExMWFhUUFhgYFxgWFxcWHBsXGBgYGBcVHBgYHSggHholHBcYITEiJSkrLi4uFx8zODUsNygtLisBCgoKDQ0OFBAQFywcHBwrLCwsLCwsLCwrLCwsLCwsLDcsLCwsLCwsLCwsKyssLywsLCwsLCwsLCwsLCwsLCssLP/AABEIAMMBAwMBIgACEQEDEQH/xAAcAAEAAQUBAQAAAAAAAAAAAAAABgIDBAUHAQj/xABKEAACAQMBBQQGBAoHBwUAAAABAgMABBEhBQYSMUETUWFxByIyQoGRFHKhsRUjM1JigpKiwdFDRGNzsuHwFiRTVIOT0yVFVaPC/8QAFgEBAQEAAAAAAAAAAAAAAAAAAAEC/8QAGhEBAQEBAQEBAAAAAAAAAAAAAAERMQIhEv/aAAwDAQACEQMRAD8A7jSlKBXhbHxoTVvOtBdpSlApSlApSlApSqcmgqpVIPfVVApSsHa22be2XjuJo4l73YLnwAOpPgKDOpUIPpIil0srW6vO544jHF3ayS8I+yrX4X21MAUtLO1B5ieZ52HjiEBftoJ5Sufvsfa8hy+11jHVIbOLHwZ2LVd/2Yujz2veZ8FgUfLgpgndeE1zi6tdt22Xt7yK9Uf0VxEkTY7leMgFvrECr1h6TUUiPaNvLZSaAlg0kevXjC8vHBAzqaDoINe1YsrpJUV43V0YZDIQykeBGlX6BSlKBSlKBSlUk91BVSqMmqxQKUpQK8Jr01ayf8qAarVaKuKqoFKUoFKUoFKUoKW6U0616wqkmgZ0qrlQCudelHbMsrxbJtGxPdjMzjXsrf3iccuIA/AEe8KCq43nutoyvDsxlito24Zb5gH4mHtJbodG+udNcjGhbIsN07G3btJB28/Wa5YzyE9/rZC/ACqp3isYI7aBeFI14QBz7ySe8k5J7zWDDKzlWGiYORpz1/yrUiakcm11GiqT56CsWTash5YHkP51g0qi89255u3zx91WzIe8/M1TQDP+udEX4rl15MfI6/f1rIkuYplMdxGrow1DKGXX9E1g8RryitTPuDJbMZ9j3TWzE5MLEyQP4YOcd2ufDFZuw/SbwSC22tD9Cn6SH8hJy9YPqFGveV/SzpWfbXTIdDp1HQ1n31nb30LRTxq6HmrcwfzlPMHuYa1mwSdWyMjUHlXtcz9F15JaXNzsid2cQDtbVm5tA2PVzjHq8S/EuOS6dMqKUpSg8blXlekVTnHOg9B7qIKKKqoFKUoFeBa9pQKUpQKUpQKUpQKUpQKUpQa3eTbUdnbS3MvsRKWx1Y8lQeLMQB51APR3s+RYptp3Yzd3x4+XsRf0cY1OAQAcfmhB0qjfKT8KbUi2cuTa2eJrwjkz4/Fw+PPH6z9VqUbZnywQcl5+f+Q++rEaa9te0IJJz18c86sz38cREYDO+NI41LtjXBPRQcHViAe+syRcgjJBPUYz5jPWtau1o4m7C1iaWXmUhUu2T78jnlk+8x8zWkXlkum1W0wO6SZVb5IrD7aHaBQ4nieH9JsMn7an1R4uFFZEdntNxxfRo0/Rkn9b/wCsMufjWLNteWFhHeQvBxnhVmKyRse4OpIB56HB0JxgZorPrA/CRY/iIZZ+nEgVU8+N2AYfV4qy5nVUJbAQDXPLh7vKsfZ97dXQBtLcmL3ZZGEMZHQqPaZe5lBHjRFuS8nTV7OXHUxtHJjxI4g3yBrIsb+OYExtnBwwIKsp58LIwDKfAgVXLDtKLVrUSDr9HmDEDv4ZAhPkMmtetzDdHiQmO4i0JKmOROvZyxtgle9T5jBwQVtquW8pRgw6faOoqzHnA4sZxrjlnwz0qqiNf6Q4TBJabViGtnIBNgZLWsp4X5anh4jj65PSulo4IBByCMgjqDyNRm2hSeB4JBlWVkYd6OCP5/KvPRtdM1ksMhzLaO9rJ5wnhVvjHwN+tWa0lNKUqBSlKBSlKBSlKBSlKBSlKBSlKBSlKBSlKBWh343jXZ9lLctglRiNT70jaIvlnU+ANb6uWbdf8KbaS3GtrszEk3c9wfYQ69MY/VkHWg2Ho92KbKyMk+Tc3JM9wTzLvqqHyzr4lqvuxJJPM6ms/a91xHhHJefif8q020rsRRPIeSKT/KtxGHN2t1cCzt24MANcTDXsozoAP7RtQB4E9CD0LYmxobSIRQIFXmTzZm6u7HVmPeaj/o42b2NqruPx1we3lJ58TgFVP1U4V+B76mFZtUrF2ls+OeJ4ZVDxyDDA/eD0IOoI1BAIqPXO88zLLNBDGbeAsGkllKF+H22UBThB0YnUa4xjO52BtlLqLjUFSrFHQ4JVwASuRzGCrA9QwOnKmVJZxzDYezHuL38HTnjismdp885UUr9GRx3OrqxHIhWHKuwKMaDkKiGwEX8M7TI59lZZ/Zl/kK3e3tsdgEVE7WaZuGKPi4ASObM2DwoMjJAPtDTWnTja1Ht69147oBweyuEH4qdR6y/ot+fGeqn4YOtY9rvQ6XItruONGYqFeNyy8T54FYMAQGIKg9TpgVJ5OVLMJZXNNlXrtxxTKEuITwyqNRyysiHqjDUH7jpWwrG38iEM1veLphhbzeMUh9QnvKyYx/eNWTWoMzZM3DIB0bT+X+vGrWxJOw2xcw8lvII7hO7tIj2MoHiV7Mnyqypxr3Vg78XQhuNl3/JYrgwydwjuU4WLfV4ftqUjpVKUrKlKUoFKUoFKUoFKUoFKUoFKUoFKUoFKVEd8t63hdbOzUS30wyqn2YU6zynoo6Drp8Qb774/RSLa1j+kX0w/FQr7o/4sh91Bz1xnHQZI0e6eyDs+1MTOHuZXaW5kBJzI3QE6nA0z35PWrmxNlJZq5Dma6mObi5f2nbuXuQdAKyG8eXXNakR4zAak4HjUf9IGfoEwHVT/AITW84ve4hwcPIDPxyPuqze2YlidMkhxkZ7+YHgPCqiXbMuFKqV9kgFfIjI+ytyjZFcg3M3nFtw2V0ezKHhgkfRWQezEzHQSL7OvMAV0uC7rDTlu3d1rlE+is12IdI/93V5UmjGOAvwKeBsYDcXDrkesoBrom4+yXghdpV4HmfjKZB4FCKiqSDjiwuTgkZOMnGa25vQBkkADmTXNt8t9jd5stnsW4/VmuE9kKfajjbkzkaFhooJ68tX1b8YniS6tblbwh9tXEufxV/xJEc6E22Fhx4PGsjD4d9S7fzY00pimhDM0QkRlRuF+GTgPaIdPXUxjTIOCSMkAGGbW3eH0aNIvUkg4WjZNCGQghl8QQCB4Y61Kdzt/kuAsNyVhuxoVJwsuPfiJ555lPaXXmNacurZLMRfdXdm4luu0kNy5MsTzTXSNGeGBg8cSK6gtk4GVHCBxHIIAPWLiTAq3JdVrb++VVLMwVVGSzEAAd5J0FS3Tz5xGPSbKPoMgPWSAD63bx4q5B7K5/NH3VF9pbS/CVzGkWfosDcZfkJXAIyufcUE4PVjnkM1JmbXhXGeZznGOR+NWLV3NYG+tn9I2TdxD2o07Vev5MiTA8wrD9asqNvzQOHXUEc86jA+NZVrNwtkjIOjDvU8xVRvty9r/AEuxtrjIJkiUtjX1wOGQfBww+FbquVbhTfgvaEmy3Y/R7nM9kxJI19uHJ66fNc+/XVaw0UpSgUpSgUpSgUpVJ50Di8K9BrzxrwmgrpSlApStRvZvBHY2stzLyjGi9Wc6Ig8yRr01PSg1W/e9htAkFuokvLjSFDyUdZ5O6NdfMjHeRoNh7NFsj+sZJpjxXE7e3K/8EHJUGgFaPcdHnVtoXB47m7JJPRIgxCxIOi+rn5ZzjNSqtSIUryqhp41UQ7fDeea2UdhEhXiZOJ8txMgyyIisNQdCSfdbTStxuztV7iISMEIIBDRk4OR1RtUbwyw8eg13pNsDLYScPOEiUY00U+ufPhZj44rnW4G9RtZOzc/inOhJ0Unv7lPf0Pmaiut7Z2HDcqRIoOeuAfLIPOo/FudPDgW17PEg5IsrhR+owYVLredXXiU5H3eBq7VRD33Nkl0uruacZzwySO6/seqv2VItl7KigXEagaYzpy7hjQDwFZ1KBWo2xu7BcA8ajJ56AgnvIPXxGDW3oKCKJupOgAi2hcxqBgKJXIx9Vy2B5V4Ny+Mg3NxLPw6/jHeT4gOeEfs1MoIwck1QYzk46UVi2dokS8KDA+0+ZqGb8b5zWZAjWLJJAV+J2IHNjwsoUfFjqOWoG43p3njto2PF4ZHVvzU7z49K47b8e0L2NX5zSKuB7sYOWA8l4j86lHb9g7ReVMSxiOUKjlQcqVkGVZSR3ggg6gqeYwTta84R3eHw7q9qo1m9mxDe2wWM8N1bN21q45h1wTGD44HxCnpUs9H+9C7Qs0mxwyr6k6cikq+0MdAeY8D3g1p0YggjQjlUa2lcnZd9+Eoh/utyVjv41HsOSeG4AHeTnzLDm4xLFjsNKtW1wsiK6MGR1DKynIKkZDAjmCKqZqyr1mryMYFUqKuAUHtKUoFUsOtVUoKDiqgKYr2gUpSgVxv03X3bXdnZA+ogNzKO/msYPycfr12SvnneK67fbF/LnIjZYF8OzAVx+0p+dWdEi9HUv+5CPOTDLLGfg5Zf3WWpPUF3Kuuzu5YT7M6CVPrx4SQeZUofganVaZADzHfXpb/X+ulUivaCl0BBBGQQQQeoOhFfPG8+xzaXMkBzhTlCfejbVD8tD4g19E1EPSLusbyEPEPx8IJQfnrzaPz6jx061Krn+6G+j2xCSkmPkG5lR3Ee8v2iut7M25FMoYMNeRzlT5N/OvncjGh0I557+6srZ20pYDmJyueY5g+anQ00x9I17XG9l+kR00kQ+cbafsNp9tSCD0lREauR9aI//kVdHRKCuft6RocflflE/wDEVqr/ANI6nIUSv8o1/n9lB06e8RObanoOf2cvjUS3v33jhUoDr0RT6zfWPRfv8a5vtHfG4kBVCIlPMJnJHix/hio+T1PM6k+PfU0xmbW2pJcPxyH6qjko7h/PrU99D+xCWe7caAGOLxJ/KN8Bhfi1QndzYcl5OsMemdXbmETqx/gOpIr6A2dYpBEkUYwkahVH8T4k6k95pBk0pSqhVE0SurI6hkdSrKeTKdCDVdKCMbn7ek2TciwuG4rOUlraRjrECdUb9AE4J6ZzyJx19RmuFekK2Wa4hRgDwwSnyLOgQ/uN54NT70M7ee52eElJMtq7QOTzIXBQ/skLnqUNZsaTsCvaUqBSlKBSlKDwnGprn93vZdXrOuzezit0Yo17MOMMwyG7CPQMAffY8J17tbe9W1TtCV7KFytpC3DeSocGRv8Ak42H75HIaeBvqAFVFUKiAKiKMBVGgAFWRGFJsN5Py+1r5m69lItuue8LEmnzNYzblFjxRbW2irdM3JfB8QQCR4Zrb0rWDXQ71X+zSBtFfpdrnH0uFMOg75ohpwjvHdzYnFcw2DP2puJv+NcyuPJjn+JrtEV2w0PrDkQddKhO8O4YLNcbNIjk5vbHAjk+p0VviB9XWpwRu6doyk6DLW7iQDvXlIn6yFh8q6bbXCyIroco6hlPeGGQflXLrLaActGymOWPR4n0ZT158x41v9yNp9k5s3OFOXtye46vD5qdR4E91VE3pSlApSlBAt/NwvpBae2AE3N05CTxB5B/sPgdTyldnSl2j7Ng66MrDhK+eeVfSdavbex7ecAzL6w0WQEoy+HGPuOhqYuuJQbtsfbcDwUcX2nFZibtx9Wc/FR/Cp1c7kTLrDOki9BKOFv+5GCD+zWtm2Ber/Vi3jHLER+8yn7KCMPu9GfecfEfyrFl3a/Nk+DL/EH+FSxdjXZ/qcvxaEffJWVBuveP/Rxx/wB5ICR8IwwPzoOdXGxpk93iHepz9nP7KyN3d257yThiXCg4eRtFTzPVv0RrXUrPc2NWH0mcyE/0cYMa/HBLkfEDwqXW1ukahI1VFXQKoAA8gKYa1m7O70VlF2cYyTq7n2nbvPcO4dPma3FKVUKUpQKZrV3V4zMVTOhxpzP8hWn3pvjGiRBj9ImVgCPcjziSX62DwjxOdcGg0t/ddtcSzD2SQiH+zjyAfIsXYeDCt/6EZeG/2jF0ZYZAPH1snHm/2VGo0CgADAAAAHQDkK3/AKG1zta8PRbdFPmShH3U9cWO1UpSsKUpSgVBt+t5HMg2faMVnkXimlH9XhPNv71uSjmM500NSneHai2trNcMMiGNnx3lQSF+JwPjXA90dsPDPNPcCSQ3SRyzyKC3Zu7SMg4B6xXgI0GeHA0xysHR9n2UcESQxLwxxjCj7yT1YnUnqayKx7K9jmQPE6uh5MpBHlp18KyK0yUpSgCva8NM0Gk3q3aivQGb8XcIPxc6+0O5W/PTwOoycHnnmt0JjKtlOnBcdomHXkUBLGdG6HhU/PzAnu2994IsrD+PkGhCEBFP6UnL4DJqBR7Qlm2hbTSuGdmdMLoqpwnCKO4ZJydTnNFTS32td22kim7iHvrhZ1HiuiydBkYNb/ZG3YLnPZSAsPaQ5V180bDD5Vq6w7/ZcU2DIgLL7LjKuuOWHXDD51cRMqVDIJLyD8nMLhBj1LjR8eEy6k/WB5VnW++MQwLmOS1bvkHFHnwlTK/PFQSWmO/lVu3mV1DIysp5MpDA+RGlXKDCk2cM5jZoz+jy+VW+C4HJkbzGPuFbGlBrs3J6Rj516LSVvblIHcgx9tbClBYtrVU9kYzzPMnzNX6UoFKVq9rbfgt9JH9c+zGgLyN5IuvxOBQbSsPau1obdeKaRUzyB1Zj3Ko1Y+AFRu42reT6IBaR954ZJiPL2E/eNW7HZEcbFwC8p5yyEu5/Wbl5DAoL1xt+5n0t4uwQ/wBLOMufFYQdP1z8KjW0rVoLlHaR5fpAKO8hBIkXLJjGAFILAKBjSpdzrSb4xZtXYDJiZJR5owJ/dzVwYtSr0E25abaNx0MkcS/9MNxfYUqFbTvRFE0ncNPEn2R86696INhm02ZCHGJJszyZznMmCuc9QgQHxBrPpYmlKUrKlKUoIH6b5CNjzgHHG0Kk+BlQn7q5zsQgJI/Ljmkx5RnslHyjFdv3l2JHe20ttNnglXBI5gggqw8QwB+FcW2juxfbNTs5IDdW6ZKz24JcAknLxHUHU68vE1YlVfQl4u1iZopDzkiPCT9Yey/6wNbC325dR6SIlwv5yHsZMfVbKMfitaPZG14JMCOZSTzVvVb4Ka3N2RHG0jnAQEtnoAM8u81pF1d+YvWH0e54kOGHDHocA4z2mOoq3LvwfctJfDjeJBnx4Sx+yopYhuDLaM5Z2Hczktj4ZA+FZFXBt5977o+zFBH4szy/YAgqO273+1XZFfiiVyrOfxduoB00XWRiMHhy3tDpWHcI9xKY1VjBCyG44PaZSw4kUDmeHJx4eWes7Du7d4lW1ZDGgwFTTg8CvNW78jPfUVpti+j+yhAMym6kHvSeqg8FiXQDzzWyuN07BsEWixMpyrwM0TKe8FdD8Qa29KCOybEnj/JyiZfzZgI5P+4g4GPmq+da2DaiGUwuGimGpikADY71IJVxpzUmpBtbbsUBCkl5W9mKMcTnxx7q/pNgeNRHaewGug8sxVLliGjZT+S4PYRW6jnk6ZJJHIYI3lCuefKtXu5ftND+MAEsbGOTBBHGvPl8NK2laGtfYcXEXi4oHPvQMY/mB6p+INX4rm+i9maKde6ZDG2O7ji0z48NZdKmBFvPKPytlIPGKSKQefrMjfZWWm80WNY7hfAwuf8ADkViUpgzTvLF0Sc/9GQfeBVh95j7tpcN59in+KWrNKYD7fuT7Foi/wB7Pg/KNGH21jyX1+39JbxD9GJ5CPizgfZWRVyOLP8ADpn4/wCuVMGg21HciCZ2vpyUjdgEEcQyFJHsLnHxrN2Rs+OJBwIAzKC7c2ZiMksx1OvjWNvScwdkp9ad1iXHcx9Y+QQMaunbUSDMh7IY07TCHTIwATnp3UGyrVbW2k4dLe3USXM3sKeSr1kfuUAH5GsOPetJW4LSCe6fuijbHxJGQPHFYu5V1MrT3QjSWSWRkmjY8EiBD6qI50H1WAzwrqMVLRJ/9kJwo/8AU5O06n6PGyZ6gLkHFa7bew9o9lIg+j3KujL6hMMnrAjPC/qnGeQNbyPe+2zwys0DYzwzIU7uT6oeY5N1q8d67L/m4T5OGPyGtFc52CIjeRDbHHbQQlSkbROyyuNMM4BHD1OmMHGmpr6R2btOG4TjgljlT86NlcZ7sqefhXKLze+1OUCSzZB9QQsAwGh1lCqRrzz1qO7MlMV/bT2lsLXiuIonVZCe1SRuFlaNPxY0JOmdRnpWbB9CUqniqqopSlKBSlW2b5UGj23ulZXTcU9rGz/8QLwv4euuG+BNQ7bfokjMbfR72eBBg8D4mjCr62AvqsRkZ1LV05V76rNB80bvQoyCa97WSFjiLsvVBy/ApkWNg/GxxgAka661fm2M73kEFs8kEVyxRTOqylWClsqOIsUOAPW1BrrN96KtmyMWELRcR4iIpXjXPPIQHhHIcgOVZ+7+4FlZyiaKNmlAIV5ZHkKg6Hh4jgZGmQM6mro43a2z7LmnguubTOyyODGJVIXgdHPqa+tlS2hPga3k2z4ZT2gA4uksTFH+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+jHLLT0SXCAuu02SWQlpgIuKMuSdVBYEYBwCQeXQaVZm9He2E/J31tKP7WMx6fqIa7ABVVZ1XFm3R26vSxbyaQZ+eKsvsDbo/qds31ZQP8Ugrt9Ku0xw07J24P8A26I+U8X/AJKDZW3P/jY/+/F/5K7lSm0xw8bE26f6hAPOZD90lXl3Y26f6GzXzdj9zGu1VQzU2mOORbm7bJ9ZrFfJpPv4G+6s8bh7VYa3tsnisRfT3TqowR4c66mo+VVgU2jkg9DcssivdbUkfhzjsohGRxe1huIgZ8qkmxvRPsy3wTb9u/VrhjJnxKaJ+7U4pUFq2t0jULGioo5KoCgeQGlQfe/0bpPKbqzk+i3R1YgZjl/vE7/0h35IJqe0oPn7a27m01djPYvISYVD2xWROzjkEj8K54gWPfjkK2kcV+/5LZdxn+0aKH7Wau20q7THFX3A2rcSJI/0a1AVl1dpnAYqToF4SQVHUczUht90ItlxtfTyyXcsC5QHCIrN6gKoMgMeLBY5wOQFdINW5IldSrKCCMEEAgg8wQdCKmjjz723DMWlv7iN2yVitrVHjUdArdlJ2g0zkt16VM/R5vg972sU0fBNAFLEYAZHLBCVDHgchMlMnGRr3VS+jTZzOXEBRm58EkijHcAGwB4DFb/YOwbezj7O2iWNScnGSWP5zMxLMfEk0GypSlAqgJVdKBSlKBSlKBSlKBSlKBVPDVVKBSlKBSlKBSlKBVBSq6UAClKUClKUClKUClKUCvCua9pQKUpQKUpQKUpQKUpQKUpQKUpQKUpQKUpQKUpQKUpQKUpQKUpQKUpQKUpQKUpQKUpQKUpQKUpQKUpQf//Z" id="93" name="Google Shape;93;p19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887" y="2060575"/>
            <a:ext cx="2779712" cy="209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/>
        </p:nvSpPr>
        <p:spPr>
          <a:xfrm>
            <a:off x="3708400" y="188912"/>
            <a:ext cx="5111750" cy="6554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foetus is protected in the uterus, inside an amniotic sac, which is filled with amniotic fluid.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the nutrients that the foetus needs while it is inside the womb (or uterus), are passed from the mother’s body to the foetus.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mother’s body creates a placenta. Nutrients and oxygen pass from the placenta, through the umbilical cord to the baby.</a:t>
            </a:r>
            <a:endParaRPr/>
          </a:p>
        </p:txBody>
      </p:sp>
      <p:pic>
        <p:nvPicPr>
          <p:cNvPr id="409" name="Google Shape;40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" y="1666875"/>
            <a:ext cx="3671887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objective: 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explore positive and negative ways of communicating in relationships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healthy relationships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5273" l="33686" r="39803" t="27679"/>
          <a:stretch/>
        </p:blipFill>
        <p:spPr>
          <a:xfrm>
            <a:off x="935037" y="981075"/>
            <a:ext cx="7273925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285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>
            <p:ph type="ctrTitle"/>
          </p:nvPr>
        </p:nvSpPr>
        <p:spPr>
          <a:xfrm>
            <a:off x="971550" y="3333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ahoma"/>
              <a:buNone/>
            </a:pPr>
            <a:r>
              <a:rPr b="0" i="0" lang="en-US" sz="8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Year 6</a:t>
            </a:r>
            <a:endParaRPr/>
          </a:p>
        </p:txBody>
      </p:sp>
      <p:sp>
        <p:nvSpPr>
          <p:cNvPr id="113" name="Google Shape;113;p22"/>
          <p:cNvSpPr txBox="1"/>
          <p:nvPr>
            <p:ph idx="1" type="subTitle"/>
          </p:nvPr>
        </p:nvSpPr>
        <p:spPr>
          <a:xfrm>
            <a:off x="1763712" y="148431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Relationships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3</a:t>
            </a:r>
            <a:endParaRPr/>
          </a:p>
        </p:txBody>
      </p:sp>
      <p:pic>
        <p:nvPicPr>
          <p:cNvPr descr="Ealingmono" id="114" name="Google Shape;1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087" y="5940425"/>
            <a:ext cx="1141412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S-Ealing-logo - Copy" id="115" name="Google Shape;11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5" y="5792787"/>
            <a:ext cx="1176337" cy="81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ahoma"/>
              <a:buNone/>
            </a:pPr>
            <a:r>
              <a:rPr b="1" i="0" lang="en-US" sz="5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PSHE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919162" y="11969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b="0" i="0" lang="en-US" sz="40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does PSHE stand for?</a:t>
            </a:r>
            <a:endParaRPr b="0" i="0" sz="4000" u="sng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Health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Economic </a:t>
            </a:r>
            <a:endParaRPr/>
          </a:p>
        </p:txBody>
      </p:sp>
      <p:pic>
        <p:nvPicPr>
          <p:cNvPr descr="Related image" id="124" name="Google Shape;124;p23"/>
          <p:cNvPicPr preferRelativeResize="0"/>
          <p:nvPr/>
        </p:nvPicPr>
        <p:blipFill rotWithShape="1">
          <a:blip r:embed="rId3">
            <a:alphaModFix/>
          </a:blip>
          <a:srcRect b="0" l="18902" r="20091" t="0"/>
          <a:stretch/>
        </p:blipFill>
        <p:spPr>
          <a:xfrm>
            <a:off x="4716462" y="2205037"/>
            <a:ext cx="366553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