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  <p:sldMasterId id="214748366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6858000" cx="9144000"/>
  <p:notesSz cx="6858000" cy="9144000"/>
  <p:embeddedFontLst>
    <p:embeddedFont>
      <p:font typeface="Tahom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EADBF1-F88F-4BAC-B0C9-DCBCE1A3EC1E}">
  <a:tblStyle styleId="{D3EADBF1-F88F-4BAC-B0C9-DCBCE1A3EC1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Tahoma-regular.fntdata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36" Type="http://schemas.openxmlformats.org/officeDocument/2006/relationships/font" Target="fonts/Tahoma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5" name="Google Shape;215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6" name="Google Shape;286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3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7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8035925" y="6237287"/>
            <a:ext cx="1214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C67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1800" u="none" cap="none" strike="noStrik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7228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/>
          <p:nvPr/>
        </p:nvSpPr>
        <p:spPr>
          <a:xfrm>
            <a:off x="8035925" y="6237287"/>
            <a:ext cx="1214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C67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1800" u="non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7228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8035925" y="6237287"/>
            <a:ext cx="1214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C67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en-US" sz="1800" u="none">
                <a:solidFill>
                  <a:srgbClr val="5E5C6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objective: </a:t>
            </a:r>
            <a:endParaRPr/>
          </a:p>
        </p:txBody>
      </p:sp>
      <p:graphicFrame>
        <p:nvGraphicFramePr>
          <p:cNvPr id="80" name="Google Shape;80;p17"/>
          <p:cNvGraphicFramePr/>
          <p:nvPr/>
        </p:nvGraphicFramePr>
        <p:xfrm>
          <a:off x="1543050" y="184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{D3EADBF1-F88F-4BAC-B0C9-DCBCE1A3EC1E}</a:tableStyleId>
              </a:tblPr>
              <a:tblGrid>
                <a:gridCol w="6413500"/>
              </a:tblGrid>
              <a:tr h="309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Arial"/>
                        <a:buNone/>
                      </a:pPr>
                      <a:r>
                        <a:rPr b="0" i="0" lang="en-US" sz="4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understand how to keep myself clean and healthy and explain why it is important.</a:t>
                      </a:r>
                      <a:endParaRPr/>
                    </a:p>
                  </a:txBody>
                  <a:tcPr marT="0" marB="0" marR="114300" marL="114300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3860800"/>
            <a:ext cx="1004887" cy="107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/>
          <p:nvPr/>
        </p:nvSpPr>
        <p:spPr>
          <a:xfrm>
            <a:off x="1258887" y="5013325"/>
            <a:ext cx="3744912" cy="719137"/>
          </a:xfrm>
          <a:prstGeom prst="wedgeRoundRectCallout">
            <a:avLst>
              <a:gd fmla="val 24153" name="adj1"/>
              <a:gd fmla="val -7771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971550" y="4941887"/>
            <a:ext cx="3960812" cy="790575"/>
          </a:xfrm>
          <a:prstGeom prst="wedgeRoundRectCallout">
            <a:avLst>
              <a:gd fmla="val 23438" name="adj1"/>
              <a:gd fmla="val 13906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971550" y="5084762"/>
            <a:ext cx="3960812" cy="792162"/>
          </a:xfrm>
          <a:prstGeom prst="wedgeRoundRectCallout">
            <a:avLst>
              <a:gd fmla="val 23438" name="adj1"/>
              <a:gd fmla="val 13906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250825" y="260350"/>
            <a:ext cx="8569325" cy="633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4572000" y="692150"/>
            <a:ext cx="3744912" cy="2089150"/>
          </a:xfrm>
          <a:prstGeom prst="wedgeRoundRectCallout">
            <a:avLst>
              <a:gd fmla="val -3993" name="adj1"/>
              <a:gd fmla="val 28034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3933825"/>
            <a:ext cx="3852862" cy="223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2" y="1700212"/>
            <a:ext cx="316865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4643437" y="765175"/>
            <a:ext cx="3554412" cy="2522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Thank you for your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help everyone!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much cleaner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healthier now!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285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>
            <p:ph type="ctrTitle"/>
          </p:nvPr>
        </p:nvSpPr>
        <p:spPr>
          <a:xfrm>
            <a:off x="971550" y="3333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b="0" i="0" lang="en-US" sz="8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Year 1</a:t>
            </a:r>
            <a:endParaRPr/>
          </a:p>
        </p:txBody>
      </p:sp>
      <p:sp>
        <p:nvSpPr>
          <p:cNvPr id="187" name="Google Shape;187;p27"/>
          <p:cNvSpPr txBox="1"/>
          <p:nvPr>
            <p:ph idx="1" type="subTitle"/>
          </p:nvPr>
        </p:nvSpPr>
        <p:spPr>
          <a:xfrm>
            <a:off x="1763712" y="148431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10</a:t>
            </a:r>
            <a:endParaRPr/>
          </a:p>
        </p:txBody>
      </p:sp>
      <p:pic>
        <p:nvPicPr>
          <p:cNvPr descr="Ealingmono" id="188" name="Google Shape;1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087" y="5940425"/>
            <a:ext cx="1141412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S-Ealing-logo - Copy" id="189" name="Google Shape;18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5" y="5792787"/>
            <a:ext cx="1176337" cy="81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ahoma"/>
              <a:buNone/>
            </a:pPr>
            <a:r>
              <a:rPr b="1" i="0" lang="en-US" sz="5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PSHE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919162" y="11969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b="0" i="0" lang="en-US" sz="4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PSHE stand for?</a:t>
            </a:r>
            <a:endParaRPr b="0" i="0" sz="4000" u="sng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Health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Economic </a:t>
            </a:r>
            <a:endParaRPr/>
          </a:p>
        </p:txBody>
      </p:sp>
      <p:pic>
        <p:nvPicPr>
          <p:cNvPr descr="Related image" id="198" name="Google Shape;198;p28"/>
          <p:cNvPicPr preferRelativeResize="0"/>
          <p:nvPr/>
        </p:nvPicPr>
        <p:blipFill rotWithShape="1">
          <a:blip r:embed="rId3">
            <a:alphaModFix/>
          </a:blip>
          <a:srcRect b="0" l="18902" r="20091" t="0"/>
          <a:stretch/>
        </p:blipFill>
        <p:spPr>
          <a:xfrm>
            <a:off x="4716462" y="2205037"/>
            <a:ext cx="366553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60516C7278E80E5A2C5F56467F17E063" id="205" name="Google Shape;2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PANTS rule" id="212" name="Google Shape;2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4813"/>
            <a:ext cx="8496300" cy="6105525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89999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1403350" y="1196975"/>
            <a:ext cx="70564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Respect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Openness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Confidential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Kind</a:t>
            </a:r>
            <a:endParaRPr/>
          </a:p>
        </p:txBody>
      </p:sp>
      <p:sp>
        <p:nvSpPr>
          <p:cNvPr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 id="220" name="Google Shape;220;p31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2060575"/>
            <a:ext cx="2779712" cy="209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objective: </a:t>
            </a:r>
            <a:endParaRPr/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0" i="0" lang="en-US" sz="7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how I have grown and changed since birth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Baby" id="232" name="Google Shape;2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4691062"/>
            <a:ext cx="1662112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3"/>
          <p:cNvSpPr/>
          <p:nvPr/>
        </p:nvSpPr>
        <p:spPr>
          <a:xfrm>
            <a:off x="2771775" y="836612"/>
            <a:ext cx="3311525" cy="1152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Comic Sans MS"/>
              </a:rPr>
              <a:t>Babies </a:t>
            </a:r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468312" y="2332037"/>
            <a:ext cx="4038600" cy="383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Babies can do nothing for themselves when they are first born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Char char="•"/>
            </a:pPr>
            <a:r>
              <a:rPr b="0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feed babies?</a:t>
            </a:r>
            <a:endParaRPr/>
          </a:p>
        </p:txBody>
      </p:sp>
      <p:pic>
        <p:nvPicPr>
          <p:cNvPr descr="Babies" id="235" name="Google Shape;23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400" y="2133600"/>
            <a:ext cx="2663825" cy="225107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idx="1" type="body"/>
          </p:nvPr>
        </p:nvSpPr>
        <p:spPr>
          <a:xfrm>
            <a:off x="457200" y="1773237"/>
            <a:ext cx="8229600" cy="521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toddler is a very young child who is just learning to walk.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Toddlers are a bit wobbly on their feet!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l_toddler" id="241" name="Google Shape;24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4352925"/>
            <a:ext cx="1925637" cy="2017712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BLACK+BABY+GIRL" id="242" name="Google Shape;24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425" y="4581525"/>
            <a:ext cx="1617662" cy="12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2771775" y="292100"/>
            <a:ext cx="3311525" cy="1152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99CC"/>
                </a:solidFill>
                <a:latin typeface="Comic Sans MS"/>
              </a:rPr>
              <a:t>Toddler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/>
          <p:nvPr/>
        </p:nvSpPr>
        <p:spPr>
          <a:xfrm>
            <a:off x="2555875" y="620712"/>
            <a:ext cx="4319587" cy="1152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Comic Sans MS"/>
              </a:rPr>
              <a:t>Children </a:t>
            </a:r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457200" y="1916112"/>
            <a:ext cx="4402137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babies grow they turn into </a:t>
            </a:r>
            <a:r>
              <a:rPr b="1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toddlers</a:t>
            </a: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then </a:t>
            </a:r>
            <a:r>
              <a:rPr b="1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</a:t>
            </a: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Children learn to do things for themselves.</a:t>
            </a:r>
            <a:endParaRPr/>
          </a:p>
          <a:p>
            <a:pPr indent="-1524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p35"/>
          <p:cNvSpPr/>
          <p:nvPr/>
        </p:nvSpPr>
        <p:spPr>
          <a:xfrm>
            <a:off x="1979612" y="5445125"/>
            <a:ext cx="1008062" cy="9985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2540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chemeClr val="folHlink"/>
                    </a:gs>
                    <a:gs pos="50000">
                      <a:srgbClr val="FF3399"/>
                    </a:gs>
                    <a:gs pos="100000">
                      <a:schemeClr val="folHlink"/>
                    </a:gs>
                  </a:gsLst>
                  <a:lin ang="0" scaled="0"/>
                </a:gradFill>
                <a:latin typeface="Arial Black"/>
              </a:rPr>
              <a:t> </a:t>
            </a:r>
          </a:p>
        </p:txBody>
      </p:sp>
      <p:pic>
        <p:nvPicPr>
          <p:cNvPr descr="children_painting" id="251" name="Google Shape;25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362" y="2276475"/>
            <a:ext cx="38100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/>
          <p:nvPr/>
        </p:nvSpPr>
        <p:spPr>
          <a:xfrm>
            <a:off x="4427537" y="4076700"/>
            <a:ext cx="2881312" cy="1728787"/>
          </a:xfrm>
          <a:prstGeom prst="wedgeRoundRectCallout">
            <a:avLst>
              <a:gd fmla="val -6148" name="adj1"/>
              <a:gd fmla="val 17267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Hello </a:t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250825" y="260350"/>
            <a:ext cx="8642350" cy="626427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539750" y="476250"/>
            <a:ext cx="7777162" cy="1143000"/>
          </a:xfrm>
          <a:prstGeom prst="rect">
            <a:avLst/>
          </a:prstGeom>
          <a:solidFill>
            <a:srgbClr val="00CCFF"/>
          </a:solidFill>
          <a:ln cap="flat" cmpd="sng" w="571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 “Hello” to                              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781175"/>
            <a:ext cx="316865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4427537" y="1989137"/>
            <a:ext cx="2881312" cy="1727200"/>
          </a:xfrm>
          <a:prstGeom prst="wedgeRoundRectCallout">
            <a:avLst>
              <a:gd fmla="val -6148" name="adj1"/>
              <a:gd fmla="val 17267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Hello 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643437" y="2133600"/>
            <a:ext cx="2532062" cy="22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Hello Year 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name is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Dirty Bertie!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3662" y="549275"/>
            <a:ext cx="1228725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>
            <a:off x="4427537" y="4005262"/>
            <a:ext cx="2881312" cy="1727200"/>
          </a:xfrm>
          <a:prstGeom prst="wedgeRoundRectCallout">
            <a:avLst>
              <a:gd fmla="val -5093" name="adj1"/>
              <a:gd fmla="val 1970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Hello 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572000" y="4221162"/>
            <a:ext cx="273685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going 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you about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myself.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285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/>
          <p:nvPr>
            <p:ph type="ctrTitle"/>
          </p:nvPr>
        </p:nvSpPr>
        <p:spPr>
          <a:xfrm>
            <a:off x="971550" y="3333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Tahoma"/>
              <a:buNone/>
            </a:pPr>
            <a:r>
              <a:rPr b="0" i="0" lang="en-US" sz="8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Year 1</a:t>
            </a:r>
            <a:endParaRPr/>
          </a:p>
        </p:txBody>
      </p:sp>
      <p:sp>
        <p:nvSpPr>
          <p:cNvPr id="258" name="Google Shape;258;p36"/>
          <p:cNvSpPr txBox="1"/>
          <p:nvPr>
            <p:ph idx="1" type="subTitle"/>
          </p:nvPr>
        </p:nvSpPr>
        <p:spPr>
          <a:xfrm>
            <a:off x="1763712" y="148431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Relationships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Lesson 11</a:t>
            </a:r>
            <a:endParaRPr/>
          </a:p>
        </p:txBody>
      </p:sp>
      <p:pic>
        <p:nvPicPr>
          <p:cNvPr descr="Ealingmono" id="259" name="Google Shape;25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087" y="5940425"/>
            <a:ext cx="1141412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S-Ealing-logo - Copy" id="260" name="Google Shape;26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75" y="5792787"/>
            <a:ext cx="1176337" cy="81438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ahoma"/>
              <a:buNone/>
            </a:pPr>
            <a:r>
              <a:rPr b="1" i="0" lang="en-US" sz="5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PSHE</a:t>
            </a:r>
            <a:endParaRPr/>
          </a:p>
        </p:txBody>
      </p:sp>
      <p:sp>
        <p:nvSpPr>
          <p:cNvPr id="268" name="Google Shape;268;p37"/>
          <p:cNvSpPr txBox="1"/>
          <p:nvPr>
            <p:ph idx="1" type="body"/>
          </p:nvPr>
        </p:nvSpPr>
        <p:spPr>
          <a:xfrm>
            <a:off x="919162" y="11969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b="0" i="0" lang="en-US" sz="40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PSHE stand for?</a:t>
            </a:r>
            <a:endParaRPr b="0" i="0" sz="4000" u="sng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Social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Health</a:t>
            </a:r>
            <a:endParaRPr/>
          </a:p>
          <a:p>
            <a:pPr indent="-25400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Economic </a:t>
            </a:r>
            <a:endParaRPr/>
          </a:p>
        </p:txBody>
      </p:sp>
      <p:pic>
        <p:nvPicPr>
          <p:cNvPr descr="Related image" id="269" name="Google Shape;269;p37"/>
          <p:cNvPicPr preferRelativeResize="0"/>
          <p:nvPr/>
        </p:nvPicPr>
        <p:blipFill rotWithShape="1">
          <a:blip r:embed="rId3">
            <a:alphaModFix/>
          </a:blip>
          <a:srcRect b="0" l="18902" r="20091" t="0"/>
          <a:stretch/>
        </p:blipFill>
        <p:spPr>
          <a:xfrm>
            <a:off x="4716462" y="2205037"/>
            <a:ext cx="3665537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60516C7278E80E5A2C5F56467F17E063" id="276" name="Google Shape;2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PANTS rule" id="283" name="Google Shape;28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4813"/>
            <a:ext cx="8496300" cy="6105525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89999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0"/>
          <p:cNvSpPr txBox="1"/>
          <p:nvPr>
            <p:ph idx="1" type="body"/>
          </p:nvPr>
        </p:nvSpPr>
        <p:spPr>
          <a:xfrm>
            <a:off x="1403350" y="1196975"/>
            <a:ext cx="70564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Respect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Openness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Confidential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b="0" i="0" lang="en-US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- Kind</a:t>
            </a:r>
            <a:endParaRPr/>
          </a:p>
        </p:txBody>
      </p:sp>
      <p:sp>
        <p:nvSpPr>
          <p:cNvPr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 id="291" name="Google Shape;291;p4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2060575"/>
            <a:ext cx="2779712" cy="209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b="1" i="0" lang="en-US" sz="6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objective: </a:t>
            </a:r>
            <a:endParaRPr/>
          </a:p>
        </p:txBody>
      </p:sp>
      <p:sp>
        <p:nvSpPr>
          <p:cNvPr id="298" name="Google Shape;298;p4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the people in my family, while recognising that not all families look like mine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explain where I can get help and support </a:t>
            </a:r>
            <a:endParaRPr/>
          </a:p>
          <a:p>
            <a:pPr indent="-63500" lvl="0" marL="3429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Who can help?</a:t>
            </a:r>
            <a:endParaRPr/>
          </a:p>
        </p:txBody>
      </p:sp>
      <p:pic>
        <p:nvPicPr>
          <p:cNvPr descr="A close up of a logo&#10;&#10;Description automatically generated" id="304" name="Google Shape;304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7837" y="981075"/>
            <a:ext cx="5648325" cy="564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250825" y="260350"/>
            <a:ext cx="8569325" cy="633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971550" y="620712"/>
            <a:ext cx="3600450" cy="1944687"/>
          </a:xfrm>
          <a:prstGeom prst="wedgeRoundRectCallout">
            <a:avLst>
              <a:gd fmla="val 23514" name="adj1"/>
              <a:gd fmla="val 27013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1628775"/>
            <a:ext cx="316865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1187450" y="836612"/>
            <a:ext cx="3398837" cy="16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don’t like baths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showers...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YUK!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2350" l="0" r="7874" t="0"/>
          <a:stretch/>
        </p:blipFill>
        <p:spPr>
          <a:xfrm>
            <a:off x="755650" y="2924175"/>
            <a:ext cx="3275012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132137" y="5876925"/>
            <a:ext cx="1530350" cy="646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250825" y="260350"/>
            <a:ext cx="8569325" cy="633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3995737" y="620712"/>
            <a:ext cx="2952750" cy="1728787"/>
          </a:xfrm>
          <a:prstGeom prst="wedgeRoundRectCallout">
            <a:avLst>
              <a:gd fmla="val -961" name="adj1"/>
              <a:gd fmla="val 31041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781175"/>
            <a:ext cx="316865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4284662" y="692150"/>
            <a:ext cx="2495550" cy="1662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never clean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teeth...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WAY!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3716337"/>
            <a:ext cx="3338512" cy="160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250825" y="260350"/>
            <a:ext cx="8569325" cy="633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395287" y="476250"/>
            <a:ext cx="3600450" cy="3024187"/>
          </a:xfrm>
          <a:prstGeom prst="wedgeRoundRectCallout">
            <a:avLst>
              <a:gd fmla="val 27481" name="adj1"/>
              <a:gd fmla="val 19795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800" y="1628775"/>
            <a:ext cx="316865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611187" y="620712"/>
            <a:ext cx="3297237" cy="2954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don’t bother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washing my hands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I go to the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toilet or before 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eat...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WHY BOTHER?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6012" y="3789362"/>
            <a:ext cx="2303462" cy="230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250825" y="260350"/>
            <a:ext cx="8569325" cy="633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3924300" y="836612"/>
            <a:ext cx="3960812" cy="2376487"/>
          </a:xfrm>
          <a:prstGeom prst="wedgeRoundRectCallout">
            <a:avLst>
              <a:gd fmla="val -961" name="adj1"/>
              <a:gd fmla="val 31041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781175"/>
            <a:ext cx="316865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4140200" y="1052512"/>
            <a:ext cx="3646487" cy="209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can’t be bothered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use a tissue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I sneeze..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 WHAT?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900" y="3860800"/>
            <a:ext cx="3254375" cy="2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1258887" y="5013325"/>
            <a:ext cx="3744912" cy="719137"/>
          </a:xfrm>
          <a:prstGeom prst="wedgeRoundRectCallout">
            <a:avLst>
              <a:gd fmla="val 24153" name="adj1"/>
              <a:gd fmla="val -7771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971550" y="4941887"/>
            <a:ext cx="3960812" cy="790575"/>
          </a:xfrm>
          <a:prstGeom prst="wedgeRoundRectCallout">
            <a:avLst>
              <a:gd fmla="val 23438" name="adj1"/>
              <a:gd fmla="val 13906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971550" y="5084762"/>
            <a:ext cx="3960812" cy="792162"/>
          </a:xfrm>
          <a:prstGeom prst="wedgeRoundRectCallout">
            <a:avLst>
              <a:gd fmla="val 23438" name="adj1"/>
              <a:gd fmla="val 13906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50825" y="260350"/>
            <a:ext cx="8569325" cy="6337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3492500" y="2420937"/>
            <a:ext cx="1223962" cy="792162"/>
          </a:xfrm>
          <a:prstGeom prst="wedgeRoundRectCallout">
            <a:avLst>
              <a:gd fmla="val 31629" name="adj1"/>
              <a:gd fmla="val 12755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2411412" y="3716337"/>
            <a:ext cx="2376487" cy="792162"/>
          </a:xfrm>
          <a:prstGeom prst="wedgeRoundRectCallout">
            <a:avLst>
              <a:gd fmla="val 23438" name="adj1"/>
              <a:gd fmla="val 13906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600" y="620712"/>
            <a:ext cx="316865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/>
          <p:nvPr/>
        </p:nvSpPr>
        <p:spPr>
          <a:xfrm>
            <a:off x="827087" y="981075"/>
            <a:ext cx="3960812" cy="792162"/>
          </a:xfrm>
          <a:prstGeom prst="wedgeRoundRectCallout">
            <a:avLst>
              <a:gd fmla="val 23438" name="adj1"/>
              <a:gd fmla="val 13906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1187450" y="1125537"/>
            <a:ext cx="330517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That’s ok isn’t it?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635375" y="2492375"/>
            <a:ext cx="86995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2700337" y="3789362"/>
            <a:ext cx="187166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not?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1187450" y="4941887"/>
            <a:ext cx="4608512" cy="790575"/>
          </a:xfrm>
          <a:prstGeom prst="wedgeRoundRectCallout">
            <a:avLst>
              <a:gd fmla="val 20471" name="adj1"/>
              <a:gd fmla="val -11030" name="adj2"/>
              <a:gd fmla="val 0" name="adj3"/>
            </a:avLst>
          </a:prstGeom>
          <a:solidFill>
            <a:schemeClr val="lt1"/>
          </a:solidFill>
          <a:ln cap="flat" cmpd="sng" w="381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1331912" y="5084762"/>
            <a:ext cx="4433887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help me please?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is it important to: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bath or a shower regularly?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Brush our teeth twice a day?</a:t>
            </a: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 our hands?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Sneeze into a tissue?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4508500"/>
            <a:ext cx="2160587" cy="21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250825" y="404812"/>
            <a:ext cx="8656637" cy="31083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Bertie’s promise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AutoNum type="arabicPeriod"/>
            </a:pPr>
            <a:r>
              <a:rPr b="0" i="0" lang="en-US" sz="24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will have a bath or shower when my parents tell me to.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AutoNum type="arabicPeriod"/>
            </a:pPr>
            <a:r>
              <a:rPr b="0" i="0" lang="en-US" sz="24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will clean my teeth after my breakfast and before 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go to bed.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I will wash my hands after I go to the toilet and before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I eat.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b="0" i="0" lang="en-US" sz="2400" u="non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I will use a tissue when I sneeze.</a:t>
            </a: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4">
            <a:alphaModFix/>
          </a:blip>
          <a:srcRect b="0" l="0" r="9460" t="0"/>
          <a:stretch/>
        </p:blipFill>
        <p:spPr>
          <a:xfrm>
            <a:off x="2700337" y="4437062"/>
            <a:ext cx="1885950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2362" y="4797425"/>
            <a:ext cx="1943100" cy="1617662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eg;base64,/9j/4AAQSkZJRgABAQAAAQABAAD/2wCEAAkGBhQSEBQUEhQWFRUWFxcYFxgXFRYXFxkaGhYXGBcXFhwYHCYeGBsjGhgXIC8gJCcpLCwsGB4xNTAqNSYrLCkBCQoKDgwOGg8PGi8kHyQpLCwvMDIsLCwtLCwpLCwpLCwsLCwsLCwpKSwsLCwsKSwsLCwsLCwsLCwsLCwsKSwsLP/AABEIAPAAwgMBIgACEQEDEQH/xAAcAAEAAgMBAQEAAAAAAAAAAAAABgcBBAUDAgj/xABFEAABAwIDBQYDBgMFBwUBAAABAAIDBBEFEiEGMUFRYQcTInGBkTJCoRQjUsHR8GJysSQzgpKyFzRDU5Oi4RZUo8LSFf/EABoBAAMBAQEBAAAAAAAAAAAAAAADBAIFAQb/xAAzEQACAgEDAgQCCQQDAAAAAAAAAQIDERIhMQRBBRNRYSIyI0JSgZHB0eHwFHGhsQYkM//aAAwDAQACEQMRAD8AvBEWUAFhZRABERABFi6wXgIAyviaZrRdxAWm7GG8AT10UV2w2vjpIXTznTcxg3udwa3+pPBTzvXEd2OjU+ZbIk8uLj5Wk+a4OL7cwwX76ojj6XGb/KLu+iqN2KYrimod9lpnG4y3bcX4EeN59guhhnZnSxnNLmnfvJebNJ/lB19Sp52NfPL8CiFWflj+J2MQ7bKW+WFk9Q7+FuUH/Nr9F4UPbCA4faaSenYTbPZzgPPQH2W3VwOgitSQRlx3AZY2jq62pULqtlsRnlz1IimHCN0zmxt/wstp+7rEHXLnb7zc65R43+4vfBdoWSsa9r2vjcLte03BXSfijBxv5KmqGoxOGMRwRUELBuDQ+3U79T1XpJWYy7UT0jegYfzaVtXSWyaFunO+C2n4yODT6my+BjJ/D9VSOJVeNtIAqWOJ35GBrWjm57mBo97r3wDbF9O+9diUcpsR3TRmaDzc9reHRGuxrKlkFXBbNF60tWHi406XXuoHhOPsqG5oXRyN4mN4NvMXuPJSvCHuIN724XTar3J6WtxNlOndM6KysLKrEBERAGEWUQBhZWFlABERABYWUQBrV1VkbfidAOqhVHt3DUVktI17jLEDm0sw2NnAHja4+qk2Nv8AEOgv9VVPZPEHUNVUWvLLLNmdx0aC0X83EqG2WW/bYqrWEn6m7sNLNWVVTWSSSGISOip48zgzK3QuLdx0sNeJK40rm4nickjvFTUh7uJvyuk+ZxHK4+gXZ7LJL4M3L8QM27fmzOPvuXA7Lf8AcnX+Lvn353s3elTenU122HVLU4r7yYgW/f70RYWGOuLqI6B9IsErKACLBK1KHF4Zr91Kx9tDldcjzG/1svcPseZXc5+NbKNqnEyyzZbaRtcAxum+wFzz1KjOz1Nh9A8x4lTHvWklkxDpIpG38JDRoCBpxVhLkbS499liDzC+UfwgEN6uJ3edk+u2XyfsT21RfxHRw7b7DgPuiWtH4aZ4aPPKy1vNSnBtsIqht6eWKUDeG7x5jQj2UBwOWqromy081Ixh3ttJK9hPyvBygH0Xv/s+qe/ZUtqYmTMNyWUxaHi+rZPH4wR0TUtL5wxDxJepbdHU52348VsLj4MTmPK37/fRdhXUycoJsisjplgIiJpgIiIAwsrCIAIiIAIiIA0cUpS8AjeP6fv81X2xezz6J9XER9y6bvYSSLWe3xNtwsQAeas4r4dTtO9oPop7KdWcPkdC3Tyir9icFko5qyAsPcmUTQOtoWvBDm9CC1osoxs/H9kr66lPw953rP5H8R6FquHE4WNIDRrvPL2VKdom0dPHicEsMgc+MGKoDbmzbi3i3Ei7rgcgpXGTcov+YKYSUcSJoZB9CVHItpBHXGnksGvY10Z5k3u0+oNl5VGNujqGNe0CCVoEcoNwX6HKT8txu5rQ2owiOasohKXBj5DCS02LS62RwPR1j6JFdeZYl3LLZ4i3HsTWWQZSb/v98FB8NxqrjramNkT6iGNwc5rfE+Nr9Q5g3kXO5d6TZvEaQ5Q0V0Q3Oa4MmA5Oa4+L0PqvjYiOcYy+R1NPFHLBkcZGFozNykXO75U+qhxk9SyhNtmpLTszfpNpqaU2bK0O3Fj7seDyLXaqvq/ZURYmGNmMDZ9aeUfC2Qn4H21AzeG43XadyunFsHoauQxTshllDQ7KbCUNPG48QCiOJ9h9O8juaiaIA3DDaRoPS5BHL0Taq1B87C7W5rg5EWO1lC8RYnEcl7NqGC7T1cW6H6HopJBi8EguyaJwPJ7T+d/RTlsAyBrvELAHNrfS1zzOi4GPYhS4fGHiBhke4MjjijjD5HngLD3KzOmMnlG4zlBEQrNmo45WTU0hpJpCchZoyQjxEFhsHC2pCl+w+0ksrZGzhvewyd3JluGuFgWvAPw3GvmCo3t5WyvpqOolgNO+OsjGRz2vIa9pF7t3XHDfotqbAKtlcyalexjXWbUNeCWPY0+FwA3uAJAtYjRZknHCbMyxLOxakFQ1wu0r2C4FAx2cFvrysu+FVTZrjuRWQ0vAWVhZunigiwiACIiACIiACIteqrAwa6nlxXjkorLPUsvCPclak2KMboPEeiiu1m2sNLHnqJMoPwsbq53Ro4+egCqqu7Sq+tcW0bBTxXtnOr/Vx0Hk0JMHZc8VIa4xh87LW2vxQspamUeFzYZC25tq1hy2vbjZQ/sswFkeHskcxrnzXe4kAktuQ0G43WH1KgNTs7maXVE0k0h4ucbA+tyursn2jmhgbTVMDy2O4Y9nIm+oOhAvvBT7fD7qK9UlyMo6iuU9+EWPV7KU8kL4XM+7d8o+Ui5DmfhIJVfbUU0tMxkVRrJFLFJDJwmYHgXHJ4vYj1VhbObTw10ZkgLrA2Ic0tINrjfofRSOopGSNDZGNeLg2cA4XGoIvxHNRRXqXWYayj1XLxfaJlObPjqH7jeKB8jfdq6pXPxo1Ai/sgiMl7ffFwaBxIy6k9FsU+CsNstqaZtVBXU4mjqY3Na9skD4xNEfC5t3aZgPceSt1j7gHgQD7i6reZscVUHT99ite3XJEwd1ADus34WcdTr5LZru0uodIaekoJX1QNnseWlkZI3vLCR7kdUxxbWyERmot5ZNWYvEah1Pm+9a0PLSCDlJsHNv8QvvsodFhGIT4hJUlkULG/dwOlvI+OPi5kbSG53HW7j6Lxj7OcQqpmVNZXdzMwERinjB7sHe29xfqNfNb08OK0PjzNxGAfE3KI6ho/E21w61ty15UkjLui+TS7Xp/wCzUsHxSS1MeXTfl3n1Lh7qx8NoQ4Eu4Gw/NU7huLf/ANfHWSgObDSMzNY/R2bd4hzzn0DArswt7cgAOvFJwnNJhOT0uUTbZGALDRfaIql7EoREQAREQAREQARFr1lVkbfjwCzKSiss9SbeEeVfXZBYfEfp1Va7f9ozKEZGjval4u1vBt9zn/k3ivbtA25+xMDWeOqm/u2b7fxuHIHQDiQeRVb4XghDzPUEyVDzmc5xvY8h16+25HSdLPrJ54iMssVKwuTTp8DlqZTUVznPe43yk/Q8h/CFIo4w0ANAAG4BZRfXUdPChYijmTm5Pc8auO7T7rlyMDmlp3EEH2sV4bW1MkXdSRucAHWcAdDxF/YhdV1OHtD26ZgDbzF02u6MpSra4/M8w0kzq9j2OAMkon6SRuc9n8TTbN6g6+RKme2m1D6WmZ3DA+omeIom7xmO9xHEDlzVQVdJIyRs0JMc8Zu126/Q/vmFMNkNoX4nXskljyfZIXXFzbvXnKXAcBlvpwuV8n1vRy6axv6p2unvVsFDufdbR4myPvavFmUzdLhrdAeQsACfJRV+32IRukjpqqSrY5thL3LszSd5YLXBH/lXJW4dHM0NljbI0EEB7Q4XHHXivaKINADQGgcGiw+i56tK5dNnhnK7Lqqj+ymKlc4ytOafvG5Jy83JfIDqd1hrpZZxjvHV0dHQvFL4X1FTJHGwm7iRG0gixc52Ym+tguLgMYdtNM6LcylAmI3GQloF+Z+H1CseOma1znBoDn5cxA1dlFm3PGw0910a3qjk5c1pk45PRgIABNzYAm1rm2ptwufZfSwiaLI3tNsLDVuErSYKlvwVEWjweAfa2dvnr1UX/wDV9Th0jYsVZdhNmVcQOR384A0P16KzF5VdIyVjmSND2OFnNcLtI5EFItpjPk3Gco8Hjhm0LZGNe1zZGOFw5pBuPTeuzDUtf8JVU4h2b1FG902Dzd3c3dTSG8TuPhJ3Hz9180facYCGYjTzUkgNi7KXRE8wRuHv5qNxtq90N+Cfsy3gijeC7XR1DA6KRkzebHaj+Ybx6ru09Y1+4+nFbjbGTx3MSg0e6LF0TTBlERAHzJIACTuChe121LKWB9RN8LdGt4uJ+Fg6n6AErv4vV/LfQau4fvTVUNtBjRxPEDY3pac2Z+F7+Lut7f5QEiNcupuVUeByaqhrfJ5UEUk0rquqN5pNw4Rs4NaOGmn7K6aLzqagRsc925oJPovtKqoUQ0x7HLlJzeT0RfEMoc1rhucAR6i68cSEhicIrZzYAk2trqfQJrltlGUjQ2qew00jXOaDa7QSL3Bvu381ycP2wayCNmRz3tbY2tbQm30su/s92XNmBkqJXO13DieOp1K6VTgDKR+RjWgWuCBYkdTvXNTsst1bR2x6jtox9SG1u0FSWZu5EbCQMzmk2vu3/orY2E2QdRMkdJIJJZi1zi0eEAA2APHeoRjdF30EjBvIu3zGo/fVTLs02oFVRtY4/fQgRvbxIGjX+RGh6grl+KxthjVJtHQ8PcHLjcl6L3joyd+i9JKZjWlz3WA3kkALiqLOu7YrkrbaW+HYnS1sAs2eTuahoNg/MdCRzsSfNoVsqstqKRlbNA8d53VPIH+G3jIcCSQeFhw5lTiLauldl+9awudlDX+EknUAcD7ro05jHEjj3uMptxOssXUI7W9p30dCBC4tlneI2OHxAWu8t62sP8Sg2HbS4rSgZKltS0b2Ti/s6+b/ALlVCE55cVnBO5Jcl4qvantDrBiNRSxUTJhBYnLLlkLDls4ZvCT4hoPdaMHbe1jT9qopo3AfIQ9h9Ta31TYfNWV1TigaYo52iJkZOZxyZAXkjQattbmpuosdcc8MbXHW8Eqw/tDo5HCOR5ppeMdQ0xOB3WBPhd5gqRWa9ttHtI3aOaR5WIK0a/ZkTNyyxRyt5Pa13+oKN1HZRBr3TZqe/wDyJ3tH+W9lPHqpfWibdS+qzT7QcBoaSmlqWAUlQ0HunQHunOf8rcjdHAki+m650XR2GxWeehhmqBlkcL3tbMAdH24XGq1KHsmpmSCSRk1Q8bjO8yW9N3upvSYQdM2g5D96BT3S814jEZWvLWZMy3E5LDw3WV1RGOSwt+VP7RnzI/ZPpedTNlaXcgvRa9dDmYQN6fPKi8CY4zuVF2wbWGnpu5Y601RcG28Rn4j6/D7qKYHh/cwMZxtd38x3+ylHa3ss6aFlVC28tPq4WvmjvmOnEtIJtyLlGMIxVtRGHt3/ADDiD+nVdDwTy92/mM9Zqz7G6tfEYM8MjfxMcPdp/NbCL6SSysECeGcjZWt7ymaPmZ4D6bvpZddQ98poaw3v3MuvPjckdQfopdHIHAOabg6ghT9LZlaHytn+pua7o6+FY/3LC1zC8XJGUi+u8a6LQr8QdPLnc3IA3K1t7nfckldHBsGbMxxc4ixtpbldaWK0jYpjG25s1pubcb8vJCjDzMrk8y9JrWXZwPZL7PL9qjs2dw1Hy24iw4njf0Xhs/SZ5gTuaM3qNy6O2WOCmpic2UvOUHkPmI6gW91P1rjJaZG6m47o+doe2WOn+7ETjKNHEWMYPJpv4jz5KIVmM4hXPDp5nQwjURsIBPImw081xIaN1Y5rnAsp2HwA/E88T6qTPeGgkmwA1PAAD9ApOm8Pg25y47D7Ook1pR7U1XJGAGTSADcM1x9b3Wpj9N9sa1sxHhubtGVxJFgTbQ28lz8KkdPIZzcRgFsQ6XGZ56m1vRdddNVVWRzp2JnJo4TNnpS6IS1D5YoiXMY65yk23XJABsN3Jd1Fr19eyGMvebAe5PBo6lbhXXRFtbHjk5GhjueZ0VJF/eTuA8m31J6cfIFXlsrgjIY44mDwQtDR1I4+ZOqrnsq2Ze5zq+cfeTDLA38MZ0uOVxoOl+auajp8jAOPHzXyPV3f1V+VwjpVx8qv3Z7JZZReizCyiIAIiIAIiIA4uK0gabi1ncF+eNv6BmGYiDTO0kbndFrZtyRl8jqRyX6Mxp2rR5/kF+e9rIO+2jLHagOj0OoytjDvyKjhZ5Nspx7LI+x5qyzawvFmTszMOo+Jp3tPX9VurnY3sO5rzNRHI7eY9w/wk6W/hOi0aPafK7u6pphkGhuCGn8x9QvpPD/GKeqhhvc5jhneJ08Uwtk8eR/mCN4PMKMROqaA2Le8hv1t6H5SpjHIHC7SCDuINwvpdO2iNj1xeH6mVLGzOhsLtNFLC8+JtngG445ei5e1u0kEdW67jrHHazSd11JtlqRndv8AA34/wj8K5G0VIz7W45G6Mj+UfxKGMbVd8y/AbmLiNisYdM2UxRO3tF36DcSvHazC+8qIu/OfLG5wb8oJdbdx3Bd7ZR/hkHVp+hWptZFaaN3Njh6hwI+jlp1/TfG8hnEdjjtbwHkAPyXDlp5cRqfsdMQGgF0smuVoHO3AGw6lZ2jxdzLQw3dNJ4QBqRfQW6ngrQ2A2NFBTBlrzSeKVw58Gjo39TxUvi3XeXHyocjempc3qfBVdPXSULvs1ax0bmaNda7XN4WI4dRddQYvDb+9j/zhW7XYfHM3JNGyRvJ7Q4el93ooxVdlGGvN+4y/ySPaP6qCjxucIaZRzgos6LLymV3XbWwRjwu7x3Ju733Bb2yOxk2JSsqKxpZSt1YzUd5Y7gN+Xm7jwVgYR2XUMTw6OnD3DcZHF4Ho7RTyiwsNsXanlwH6pd/iNvVLTHZHkaIVbs+cKw7IASALCzRbcPyXTWFlKhBQWEeSk5PLCIi2ZCIiACIiACIiAOPjPxjy/MqisSZbaaW+mlx/0Qr3xlniaellS3ahTmlxGlrgPA4d2/zbpr5sP0K5li1SnH1TKJrVTsSFamIYVFO3LLG144XGo8jvC2muBAI1B1B531CyvloylF5WzOStiIzbBd2b0k74v4XeJv79F4SUuIRfFFHMObHZT7FTVF1+n8b6yhYUsr3Nan3NDY/FH91J3kEsZD+Lb/KuPtTtFCyrdmc4XZH8jv4lYeA/A7+b8lyMZjBq5LgH7uLeAfxc12YeP3Rj50o5ZvbTwRPZvbWmbOG5z4/D8J37x+nqpDtHMZoCYY3PkZdzbiwOli2/UX+i+hTtG5rR/hb+ikWHYmHgNdo7hyd/5Xi/5FO6WdODxOPBXXY9grJ5ZqyZwfMx2VrDvYSNXkeXhHqrxwin3vPkPzVcVWBtpK0VcPgDzlmaB4XA7w4cDfUO9OKsPC3lpBBBY4Ag/wBD66IcnO3zJbpnSg062onUfTtdvAPovgUTPwj2XuvKWoDXNBv4iQOVwL/kVXpQjL9T0DbLKItHgREQAREQAREQAREQAREQB4VlPnaRx4eagu2WzQraSSnd4XGxYT8r23LfS5I8irBXOxOizDM3eN/UKW+tv448ofVPHwvuUHsJjbiHUk9xLCS0A77A2LfNp+nkpeuJ2p7HvY8YhSCz2WMwb00EoHHTRw9V77O48yrhEjdHDR7fwu/Q7x68lwOv6fH00OHz7Mhvq0SOoiIuUIPeHEpI2kRhhubnPm5cLLWfI98jpH5QSGizb28N+fmvpEzzZadOdj3U8YPjvm5slxmtmtfW17X8l9EKL7aTGGSlqBpklyu/ldvB6aFSm/7/AKLdlWmEJrv+QNY3PR1ZJkLcwc0i1njMB5EeIJsZttL3slE+EGSLxt+9DQ5hPy3adxN7dV5qN7UudTSQV0XxQPAeB80bjYg+9vVXdB1MtXly4f8AsfTZiW5c1LidS8eGGNpHF0ub/S1ezMPne9jppW2a7MGRt0vYjVztTvPJaODV7XZJGm7JGgg8w4AgqR2X0NM3OO/JXbHS9jKIioFBERABERABERABERABF5T1AYLleNPiTXdD1WHOKeGzSjJrODbWF4fb2XtmC9HzgC5Oi91I80s42K04Djpo4ai1x1377qhtsqJuEYiySmP3czS50XANzWc0Hle9uSvDF8VaGukkcGRsBJJNgBzPXp6KlqvF48XxKQiN3cNgMYJ36Ozh/wDDdxNgudKUcyk/k7j7sKv4uSXxyBzQ4biAR6i6+l8sYAABuGg9NF9L5R+xyQiIgCL9o7f7AekjD/VdvBJ89NC7nGw/9oUf7S6gCjDeLpG/QOJXb2biy0cAPCNv9FfNf9SDf2mbfyI6S1cUpBLBLGdzmOH0NvrZbS1sTqxFDI925rHH6HRR151xx6mFyja7IcUMuGMad8L3xemj2/R1vRWvSSZmNPRUz2I0jm0MrzukmJb5Na0Ej1JHorkoY7RtB5L6+r/1lg60964mwiIrCcIiIAIiIAIiIAIiIArftJ25+xQh7W55ZHFkTTuv+J3MDlxK4VBjlRh1C6oxScyPlN44bAPDiL5M3DS1xuauh2h4RnNHLlJ7irizD+F7g0k+Tsvuo1t1D3+P0FPJrGA12U7jdz3O065ACudHEufdv9Cx5XHsSXYWtxCfPPWBjIZADDGBZzRe4O7cW/iN/JSqoq2xxuc9waxoLnEnwgAb192XA27q6ZlDMKtxbHIC3w/GXbxkHE3ANt1t6R80tuGOxpjkqzabaefGakU9PdlM035XA/4kn5N4KW4Ng0dNEI4xpvJ4uP4j+nBQrsxxZrXPgNgX+Jptqbb2+2o9VYig8StmpeUliK/yca6cpS3CIi5AgLzqKhrGl7zla0EkncAFmWUNaXOIDQLkk2AHElQSsqpcVm7qG7KZhGd9vi6nqeDfUqnp+n815bxFcv8Anc9jHPJ5UsL8VrO8eCKaLQDnyb/Md55BWEAtfD8PZBG2OMWa3dz6k9Stle9TerWlHaK4X89T2TzxwFD9uKp8z4aGDWSZwzAcBfwg8vxHoFIsaxdlNC6V/AaDi53Bo819dmOybwXV9ULzz3LAfkY7jbgTpbkLc1V0FOH50uFx/cd09TnL2J5stgLYIYoGfBE0AnnxJ9SSVLQtegpsjOp1P6LZX0dMNKy+WV2S1PbhBERPFBERABERABERABERAGnWYa2Tz8rg+YUC2g2Xe7EqKpAH3JkbJuHhLSWkc/ESPVWSteqow8a6HgVPZVn4o8jYWY2fBH1Su0cf27GaiOdxDKfwsYDvaLX8rk3J3m6vaqwwsaTcEKlNs6X7NjrJdzKlg14ZrZHD3DT6hSVwlFtPZ4KZNSSa4PjGtnw6NroAGSw6xZRbdrk9fe9+a6WzW0baqPXwys0kYd4I4jp/RbKhW0tBVCr76miLSNz4zdzurh9LKayldTHRLZ9mK6qhSWUWMvKqq2RsL5HBrRvJ3BQzDu0YN8FXE9jxvLW7/Np1BvyXNkmnxWXW8dM07v38Tz9FBX4dY5/SbLu/0OdGmUpYNHaza6Squ2MObA024+I8C48OgUw2R2lpXwsiZlic0AZDpc8SD81zz1W9S4dHHGI2MGQcCAb8yb7yea5OIbE00uoaY3c2Gw9joulZXTZX5WGkuP3LpdG2sJkwXjVVTY2OkecrWi5PIKt6aiq4q9lHTVLrutlzk5BdpdqPFbdwUzg7PK6plY3EZI/s7PERE7WQ/hNgLeagfhmmSzNY/wAkn9LPODx2XwV+LVAqZ2ltJE77mM/8VwO93Mbr+w4q6sKovnP+H9f3yWrhGEgNa0NDY2gBrQLCwGgA5fviu81tl2qKls8YS4RZLFcdETKIiuEBERABERABERABERABERABEWCUAfM0eZpHMKnu2TBi+ibM0eOmkDuuU2DvrkKuA1LRvcPcLgY7Rxy52Os5kjS1wHIixH5qS9pNS9CirLzEqvDq0TQskG57QfI8R6FbCi+zpdSVM1BN8THkxng4b9PMWcPVShR2R0yLK5aomtiNAyZha9odcG1xcjTeDwXC2Brw6mMfzRkgjodQeuuik1lWGEVj6WcVBae4kfIy/AgEFwHVuZpTa4ucGhdjUJplnovmOQOAc0ggi4I3EcCF9Kcf7kewxt9o6f8AlB/+JyvjCqYOuSL23Kj9mIs+0YP/AC4nHy+6t/8AZXxg7fB5n+itik5xz6EUniMv7m+GrKIrSUIiIAIiIAIiIAIiIAIiIAIiIA+ZH2BJ4KE7XbZxUcYlqHODXOyta0Ekm17e3NTd7bgjmoxjuzbJo3RzRtliO8HX15g9Qpr87encfTjf1Kxm7dqcHw00zupcxv5Fa/8At6j/APaP/wCs3/8AClbOyzDQf92B6F8lv9S3aXs6oR8FHEfNpd/qJU2qnhRY7FnOSmNuttYa6SKaGF8MzNC4va7MBq34QNQePI2XTwjbhpYPtLXRn8eU5XdehV4UmyjG/BBEzyYwf0C6D9n8zbOykci3MPqmP4ljQZT0vOooHGNtIywx0xMkr/C3KDoTpfmT0Cn+D7BRuwiOjqG6ludxFszJHa5mnmL26i4KnMGycbDdjImnm2NoP0C6VLhYbfN4ifZeKufEVgHZHlvJ+fGYTW4W4xyxPmprnLLGC7L6a5b8Qd3AraftIHC0EE8zzua2J416kjRXnLg+vhdbz/UL4bhDjvd9SV5KuTeXHc9ViSwmVv2d7ISwOlq6oAVE+mQa5G8j1OmnAAK2KKLLG0cV402GNYb7z1W6FRVW09UhNk01pQREVAkIiIAIiIAIiIAIiIAIiIAIiIA//9k=" id="164" name="Google Shape;164;p2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hQSEBQUEhQWFRUWFxcYFxgXFRYXFxkaGhYXGBcXFhwYHCYeGBsjGhgXIC8gJCcpLCwsGB4xNTAqNSYrLCkBCQoKDgwOGg8PGi8kHyQpLCwvMDIsLCwtLCwpLCwpLCwsLCwsLCwpKSwsLCwsKSwsLCwsLCwsLCwsLCwsKSwsLP/AABEIAPAAwgMBIgACEQEDEQH/xAAcAAEAAgMBAQEAAAAAAAAAAAAABgcBBAUDAgj/xABFEAABAwIDBQYDBgMFBwUBAAABAAIDBBEFEiEGMUFRYQcTInGBkTJCoRQjUsHR8GJysSQzgpKyFzRDU5Oi4RZUo8LSFf/EABoBAAMBAQEBAAAAAAAAAAAAAAADBAIFAQb/xAAzEQACAgEDAgQCCQQDAAAAAAAAAQIDERIhMQRBBRNRYSIyI0JSgZHB0eHwFHGhsQYkM//aAAwDAQACEQMRAD8AvBEWUAFhZRABERABFi6wXgIAyviaZrRdxAWm7GG8AT10UV2w2vjpIXTznTcxg3udwa3+pPBTzvXEd2OjU+ZbIk8uLj5Wk+a4OL7cwwX76ojj6XGb/KLu+iqN2KYrimod9lpnG4y3bcX4EeN59guhhnZnSxnNLmnfvJebNJ/lB19Sp52NfPL8CiFWflj+J2MQ7bKW+WFk9Q7+FuUH/Nr9F4UPbCA4faaSenYTbPZzgPPQH2W3VwOgitSQRlx3AZY2jq62pULqtlsRnlz1IimHCN0zmxt/wstp+7rEHXLnb7zc65R43+4vfBdoWSsa9r2vjcLte03BXSfijBxv5KmqGoxOGMRwRUELBuDQ+3U79T1XpJWYy7UT0jegYfzaVtXSWyaFunO+C2n4yODT6my+BjJ/D9VSOJVeNtIAqWOJ35GBrWjm57mBo97r3wDbF9O+9diUcpsR3TRmaDzc9reHRGuxrKlkFXBbNF60tWHi406XXuoHhOPsqG5oXRyN4mN4NvMXuPJSvCHuIN724XTar3J6WtxNlOndM6KysLKrEBERAGEWUQBhZWFlABERABYWUQBrV1VkbfidAOqhVHt3DUVktI17jLEDm0sw2NnAHja4+qk2Nv8AEOgv9VVPZPEHUNVUWvLLLNmdx0aC0X83EqG2WW/bYqrWEn6m7sNLNWVVTWSSSGISOip48zgzK3QuLdx0sNeJK40rm4nickjvFTUh7uJvyuk+ZxHK4+gXZ7LJL4M3L8QM27fmzOPvuXA7Lf8AcnX+Lvn353s3elTenU122HVLU4r7yYgW/f70RYWGOuLqI6B9IsErKACLBK1KHF4Zr91Kx9tDldcjzG/1svcPseZXc5+NbKNqnEyyzZbaRtcAxum+wFzz1KjOz1Nh9A8x4lTHvWklkxDpIpG38JDRoCBpxVhLkbS499liDzC+UfwgEN6uJ3edk+u2XyfsT21RfxHRw7b7DgPuiWtH4aZ4aPPKy1vNSnBtsIqht6eWKUDeG7x5jQj2UBwOWqromy081Ixh3ttJK9hPyvBygH0Xv/s+qe/ZUtqYmTMNyWUxaHi+rZPH4wR0TUtL5wxDxJepbdHU52348VsLj4MTmPK37/fRdhXUycoJsisjplgIiJpgIiIAwsrCIAIiIAIiIA0cUpS8AjeP6fv81X2xezz6J9XER9y6bvYSSLWe3xNtwsQAeas4r4dTtO9oPop7KdWcPkdC3Tyir9icFko5qyAsPcmUTQOtoWvBDm9CC1osoxs/H9kr66lPw953rP5H8R6FquHE4WNIDRrvPL2VKdom0dPHicEsMgc+MGKoDbmzbi3i3Ei7rgcgpXGTcov+YKYSUcSJoZB9CVHItpBHXGnksGvY10Z5k3u0+oNl5VGNujqGNe0CCVoEcoNwX6HKT8txu5rQ2owiOasohKXBj5DCS02LS62RwPR1j6JFdeZYl3LLZ4i3HsTWWQZSb/v98FB8NxqrjramNkT6iGNwc5rfE+Nr9Q5g3kXO5d6TZvEaQ5Q0V0Q3Oa4MmA5Oa4+L0PqvjYiOcYy+R1NPFHLBkcZGFozNykXO75U+qhxk9SyhNtmpLTszfpNpqaU2bK0O3Fj7seDyLXaqvq/ZURYmGNmMDZ9aeUfC2Qn4H21AzeG43XadyunFsHoauQxTshllDQ7KbCUNPG48QCiOJ9h9O8juaiaIA3DDaRoPS5BHL0Taq1B87C7W5rg5EWO1lC8RYnEcl7NqGC7T1cW6H6HopJBi8EguyaJwPJ7T+d/RTlsAyBrvELAHNrfS1zzOi4GPYhS4fGHiBhke4MjjijjD5HngLD3KzOmMnlG4zlBEQrNmo45WTU0hpJpCchZoyQjxEFhsHC2pCl+w+0ksrZGzhvewyd3JluGuFgWvAPw3GvmCo3t5WyvpqOolgNO+OsjGRz2vIa9pF7t3XHDfotqbAKtlcyalexjXWbUNeCWPY0+FwA3uAJAtYjRZknHCbMyxLOxakFQ1wu0r2C4FAx2cFvrysu+FVTZrjuRWQ0vAWVhZunigiwiACIiACIiACIteqrAwa6nlxXjkorLPUsvCPclak2KMboPEeiiu1m2sNLHnqJMoPwsbq53Ro4+egCqqu7Sq+tcW0bBTxXtnOr/Vx0Hk0JMHZc8VIa4xh87LW2vxQspamUeFzYZC25tq1hy2vbjZQ/sswFkeHskcxrnzXe4kAktuQ0G43WH1KgNTs7maXVE0k0h4ucbA+tyursn2jmhgbTVMDy2O4Y9nIm+oOhAvvBT7fD7qK9UlyMo6iuU9+EWPV7KU8kL4XM+7d8o+Ui5DmfhIJVfbUU0tMxkVRrJFLFJDJwmYHgXHJ4vYj1VhbObTw10ZkgLrA2Ic0tINrjfofRSOopGSNDZGNeLg2cA4XGoIvxHNRRXqXWYayj1XLxfaJlObPjqH7jeKB8jfdq6pXPxo1Ai/sgiMl7ffFwaBxIy6k9FsU+CsNstqaZtVBXU4mjqY3Na9skD4xNEfC5t3aZgPceSt1j7gHgQD7i6reZscVUHT99ite3XJEwd1ADus34WcdTr5LZru0uodIaekoJX1QNnseWlkZI3vLCR7kdUxxbWyERmot5ZNWYvEah1Pm+9a0PLSCDlJsHNv8QvvsodFhGIT4hJUlkULG/dwOlvI+OPi5kbSG53HW7j6Lxj7OcQqpmVNZXdzMwERinjB7sHe29xfqNfNb08OK0PjzNxGAfE3KI6ho/E21w61ty15UkjLui+TS7Xp/wCzUsHxSS1MeXTfl3n1Lh7qx8NoQ4Eu4Gw/NU7huLf/ANfHWSgObDSMzNY/R2bd4hzzn0DArswt7cgAOvFJwnNJhOT0uUTbZGALDRfaIql7EoREQAREQAREQARFr1lVkbfjwCzKSiss9SbeEeVfXZBYfEfp1Va7f9ozKEZGjval4u1vBt9zn/k3ivbtA25+xMDWeOqm/u2b7fxuHIHQDiQeRVb4XghDzPUEyVDzmc5xvY8h16+25HSdLPrJ54iMssVKwuTTp8DlqZTUVznPe43yk/Q8h/CFIo4w0ANAAG4BZRfXUdPChYijmTm5Pc8auO7T7rlyMDmlp3EEH2sV4bW1MkXdSRucAHWcAdDxF/YhdV1OHtD26ZgDbzF02u6MpSra4/M8w0kzq9j2OAMkon6SRuc9n8TTbN6g6+RKme2m1D6WmZ3DA+omeIom7xmO9xHEDlzVQVdJIyRs0JMc8Zu126/Q/vmFMNkNoX4nXskljyfZIXXFzbvXnKXAcBlvpwuV8n1vRy6axv6p2unvVsFDufdbR4myPvavFmUzdLhrdAeQsACfJRV+32IRukjpqqSrY5thL3LszSd5YLXBH/lXJW4dHM0NljbI0EEB7Q4XHHXivaKINADQGgcGiw+i56tK5dNnhnK7Lqqj+ymKlc4ytOafvG5Jy83JfIDqd1hrpZZxjvHV0dHQvFL4X1FTJHGwm7iRG0gixc52Ym+tguLgMYdtNM6LcylAmI3GQloF+Z+H1CseOma1znBoDn5cxA1dlFm3PGw0910a3qjk5c1pk45PRgIABNzYAm1rm2ptwufZfSwiaLI3tNsLDVuErSYKlvwVEWjweAfa2dvnr1UX/wDV9Th0jYsVZdhNmVcQOR384A0P16KzF5VdIyVjmSND2OFnNcLtI5EFItpjPk3Gco8Hjhm0LZGNe1zZGOFw5pBuPTeuzDUtf8JVU4h2b1FG902Dzd3c3dTSG8TuPhJ3Hz9180facYCGYjTzUkgNi7KXRE8wRuHv5qNxtq90N+Cfsy3gijeC7XR1DA6KRkzebHaj+Ybx6ru09Y1+4+nFbjbGTx3MSg0e6LF0TTBlERAHzJIACTuChe121LKWB9RN8LdGt4uJ+Fg6n6AErv4vV/LfQau4fvTVUNtBjRxPEDY3pac2Z+F7+Lut7f5QEiNcupuVUeByaqhrfJ5UEUk0rquqN5pNw4Rs4NaOGmn7K6aLzqagRsc925oJPovtKqoUQ0x7HLlJzeT0RfEMoc1rhucAR6i68cSEhicIrZzYAk2trqfQJrltlGUjQ2qew00jXOaDa7QSL3Bvu381ycP2wayCNmRz3tbY2tbQm30su/s92XNmBkqJXO13DieOp1K6VTgDKR+RjWgWuCBYkdTvXNTsst1bR2x6jtox9SG1u0FSWZu5EbCQMzmk2vu3/orY2E2QdRMkdJIJJZi1zi0eEAA2APHeoRjdF30EjBvIu3zGo/fVTLs02oFVRtY4/fQgRvbxIGjX+RGh6grl+KxthjVJtHQ8PcHLjcl6L3joyd+i9JKZjWlz3WA3kkALiqLOu7YrkrbaW+HYnS1sAs2eTuahoNg/MdCRzsSfNoVsqstqKRlbNA8d53VPIH+G3jIcCSQeFhw5lTiLauldl+9awudlDX+EknUAcD7ro05jHEjj3uMptxOssXUI7W9p30dCBC4tlneI2OHxAWu8t62sP8Sg2HbS4rSgZKltS0b2Ti/s6+b/ALlVCE55cVnBO5Jcl4qvantDrBiNRSxUTJhBYnLLlkLDls4ZvCT4hoPdaMHbe1jT9qopo3AfIQ9h9Ta31TYfNWV1TigaYo52iJkZOZxyZAXkjQattbmpuosdcc8MbXHW8Eqw/tDo5HCOR5ppeMdQ0xOB3WBPhd5gqRWa9ttHtI3aOaR5WIK0a/ZkTNyyxRyt5Pa13+oKN1HZRBr3TZqe/wDyJ3tH+W9lPHqpfWibdS+qzT7QcBoaSmlqWAUlQ0HunQHunOf8rcjdHAki+m650XR2GxWeehhmqBlkcL3tbMAdH24XGq1KHsmpmSCSRk1Q8bjO8yW9N3upvSYQdM2g5D96BT3S814jEZWvLWZMy3E5LDw3WV1RGOSwt+VP7RnzI/ZPpedTNlaXcgvRa9dDmYQN6fPKi8CY4zuVF2wbWGnpu5Y601RcG28Rn4j6/D7qKYHh/cwMZxtd38x3+ylHa3ss6aFlVC28tPq4WvmjvmOnEtIJtyLlGMIxVtRGHt3/ADDiD+nVdDwTy92/mM9Zqz7G6tfEYM8MjfxMcPdp/NbCL6SSysECeGcjZWt7ymaPmZ4D6bvpZddQ98poaw3v3MuvPjckdQfopdHIHAOabg6ghT9LZlaHytn+pua7o6+FY/3LC1zC8XJGUi+u8a6LQr8QdPLnc3IA3K1t7nfckldHBsGbMxxc4ixtpbldaWK0jYpjG25s1pubcb8vJCjDzMrk8y9JrWXZwPZL7PL9qjs2dw1Hy24iw4njf0Xhs/SZ5gTuaM3qNy6O2WOCmpic2UvOUHkPmI6gW91P1rjJaZG6m47o+doe2WOn+7ETjKNHEWMYPJpv4jz5KIVmM4hXPDp5nQwjURsIBPImw081xIaN1Y5rnAsp2HwA/E88T6qTPeGgkmwA1PAAD9ApOm8Pg25y47D7Ook1pR7U1XJGAGTSADcM1x9b3Wpj9N9sa1sxHhubtGVxJFgTbQ28lz8KkdPIZzcRgFsQ6XGZ56m1vRdddNVVWRzp2JnJo4TNnpS6IS1D5YoiXMY65yk23XJABsN3Jd1Fr19eyGMvebAe5PBo6lbhXXRFtbHjk5GhjueZ0VJF/eTuA8m31J6cfIFXlsrgjIY44mDwQtDR1I4+ZOqrnsq2Ze5zq+cfeTDLA38MZ0uOVxoOl+auajp8jAOPHzXyPV3f1V+VwjpVx8qv3Z7JZZReizCyiIAIiIAIiIA4uK0gabi1ncF+eNv6BmGYiDTO0kbndFrZtyRl8jqRyX6Mxp2rR5/kF+e9rIO+2jLHagOj0OoytjDvyKjhZ5Nspx7LI+x5qyzawvFmTszMOo+Jp3tPX9VurnY3sO5rzNRHI7eY9w/wk6W/hOi0aPafK7u6pphkGhuCGn8x9QvpPD/GKeqhhvc5jhneJ08Uwtk8eR/mCN4PMKMROqaA2Le8hv1t6H5SpjHIHC7SCDuINwvpdO2iNj1xeH6mVLGzOhsLtNFLC8+JtngG445ei5e1u0kEdW67jrHHazSd11JtlqRndv8AA34/wj8K5G0VIz7W45G6Mj+UfxKGMbVd8y/AbmLiNisYdM2UxRO3tF36DcSvHazC+8qIu/OfLG5wb8oJdbdx3Bd7ZR/hkHVp+hWptZFaaN3Njh6hwI+jlp1/TfG8hnEdjjtbwHkAPyXDlp5cRqfsdMQGgF0smuVoHO3AGw6lZ2jxdzLQw3dNJ4QBqRfQW6ngrQ2A2NFBTBlrzSeKVw58Gjo39TxUvi3XeXHyocjempc3qfBVdPXSULvs1ax0bmaNda7XN4WI4dRddQYvDb+9j/zhW7XYfHM3JNGyRvJ7Q4el93ooxVdlGGvN+4y/ySPaP6qCjxucIaZRzgos6LLymV3XbWwRjwu7x3Ju733Bb2yOxk2JSsqKxpZSt1YzUd5Y7gN+Xm7jwVgYR2XUMTw6OnD3DcZHF4Ho7RTyiwsNsXanlwH6pd/iNvVLTHZHkaIVbs+cKw7IASALCzRbcPyXTWFlKhBQWEeSk5PLCIi2ZCIiACIiACIiAOPjPxjy/MqisSZbaaW+mlx/0Qr3xlniaellS3ahTmlxGlrgPA4d2/zbpr5sP0K5li1SnH1TKJrVTsSFamIYVFO3LLG144XGo8jvC2muBAI1B1B531CyvloylF5WzOStiIzbBd2b0k74v4XeJv79F4SUuIRfFFHMObHZT7FTVF1+n8b6yhYUsr3Nan3NDY/FH91J3kEsZD+Lb/KuPtTtFCyrdmc4XZH8jv4lYeA/A7+b8lyMZjBq5LgH7uLeAfxc12YeP3Rj50o5ZvbTwRPZvbWmbOG5z4/D8J37x+nqpDtHMZoCYY3PkZdzbiwOli2/UX+i+hTtG5rR/hb+ikWHYmHgNdo7hyd/5Xi/5FO6WdODxOPBXXY9grJ5ZqyZwfMx2VrDvYSNXkeXhHqrxwin3vPkPzVcVWBtpK0VcPgDzlmaB4XA7w4cDfUO9OKsPC3lpBBBY4Ag/wBD66IcnO3zJbpnSg062onUfTtdvAPovgUTPwj2XuvKWoDXNBv4iQOVwL/kVXpQjL9T0DbLKItHgREQAREQAREQAREQAREQB4VlPnaRx4eagu2WzQraSSnd4XGxYT8r23LfS5I8irBXOxOizDM3eN/UKW+tv448ofVPHwvuUHsJjbiHUk9xLCS0A77A2LfNp+nkpeuJ2p7HvY8YhSCz2WMwb00EoHHTRw9V77O48yrhEjdHDR7fwu/Q7x68lwOv6fH00OHz7Mhvq0SOoiIuUIPeHEpI2kRhhubnPm5cLLWfI98jpH5QSGizb28N+fmvpEzzZadOdj3U8YPjvm5slxmtmtfW17X8l9EKL7aTGGSlqBpklyu/ldvB6aFSm/7/AKLdlWmEJrv+QNY3PR1ZJkLcwc0i1njMB5EeIJsZttL3slE+EGSLxt+9DQ5hPy3adxN7dV5qN7UudTSQV0XxQPAeB80bjYg+9vVXdB1MtXly4f8AsfTZiW5c1LidS8eGGNpHF0ub/S1ezMPne9jppW2a7MGRt0vYjVztTvPJaODV7XZJGm7JGgg8w4AgqR2X0NM3OO/JXbHS9jKIioFBERABERABERABERABF5T1AYLleNPiTXdD1WHOKeGzSjJrODbWF4fb2XtmC9HzgC5Oi91I80s42K04Djpo4ai1x1377qhtsqJuEYiySmP3czS50XANzWc0Hle9uSvDF8VaGukkcGRsBJJNgBzPXp6KlqvF48XxKQiN3cNgMYJ36Ozh/wDDdxNgudKUcyk/k7j7sKv4uSXxyBzQ4biAR6i6+l8sYAABuGg9NF9L5R+xyQiIgCL9o7f7AekjD/VdvBJ89NC7nGw/9oUf7S6gCjDeLpG/QOJXb2biy0cAPCNv9FfNf9SDf2mbfyI6S1cUpBLBLGdzmOH0NvrZbS1sTqxFDI925rHH6HRR151xx6mFyja7IcUMuGMad8L3xemj2/R1vRWvSSZmNPRUz2I0jm0MrzukmJb5Na0Ej1JHorkoY7RtB5L6+r/1lg60964mwiIrCcIiIAIiIAIiIAIiIArftJ25+xQh7W55ZHFkTTuv+J3MDlxK4VBjlRh1C6oxScyPlN44bAPDiL5M3DS1xuauh2h4RnNHLlJ7irizD+F7g0k+Tsvuo1t1D3+P0FPJrGA12U7jdz3O065ACudHEufdv9Cx5XHsSXYWtxCfPPWBjIZADDGBZzRe4O7cW/iN/JSqoq2xxuc9waxoLnEnwgAb192XA27q6ZlDMKtxbHIC3w/GXbxkHE3ANt1t6R80tuGOxpjkqzabaefGakU9PdlM035XA/4kn5N4KW4Ng0dNEI4xpvJ4uP4j+nBQrsxxZrXPgNgX+Jptqbb2+2o9VYig8StmpeUliK/yca6cpS3CIi5AgLzqKhrGl7zla0EkncAFmWUNaXOIDQLkk2AHElQSsqpcVm7qG7KZhGd9vi6nqeDfUqnp+n815bxFcv8Anc9jHPJ5UsL8VrO8eCKaLQDnyb/Md55BWEAtfD8PZBG2OMWa3dz6k9Stle9TerWlHaK4X89T2TzxwFD9uKp8z4aGDWSZwzAcBfwg8vxHoFIsaxdlNC6V/AaDi53Bo819dmOybwXV9ULzz3LAfkY7jbgTpbkLc1V0FOH50uFx/cd09TnL2J5stgLYIYoGfBE0AnnxJ9SSVLQtegpsjOp1P6LZX0dMNKy+WV2S1PbhBERPFBERABERABERABERAGnWYa2Tz8rg+YUC2g2Xe7EqKpAH3JkbJuHhLSWkc/ESPVWSteqow8a6HgVPZVn4o8jYWY2fBH1Su0cf27GaiOdxDKfwsYDvaLX8rk3J3m6vaqwwsaTcEKlNs6X7NjrJdzKlg14ZrZHD3DT6hSVwlFtPZ4KZNSSa4PjGtnw6NroAGSw6xZRbdrk9fe9+a6WzW0baqPXwys0kYd4I4jp/RbKhW0tBVCr76miLSNz4zdzurh9LKayldTHRLZ9mK6qhSWUWMvKqq2RsL5HBrRvJ3BQzDu0YN8FXE9jxvLW7/Np1BvyXNkmnxWXW8dM07v38Tz9FBX4dY5/SbLu/0OdGmUpYNHaza6Squ2MObA024+I8C48OgUw2R2lpXwsiZlic0AZDpc8SD81zz1W9S4dHHGI2MGQcCAb8yb7yea5OIbE00uoaY3c2Gw9joulZXTZX5WGkuP3LpdG2sJkwXjVVTY2OkecrWi5PIKt6aiq4q9lHTVLrutlzk5BdpdqPFbdwUzg7PK6plY3EZI/s7PERE7WQ/hNgLeagfhmmSzNY/wAkn9LPODx2XwV+LVAqZ2ltJE77mM/8VwO93Mbr+w4q6sKovnP+H9f3yWrhGEgNa0NDY2gBrQLCwGgA5fviu81tl2qKls8YS4RZLFcdETKIiuEBERABERABERABERABERABEWCUAfM0eZpHMKnu2TBi+ibM0eOmkDuuU2DvrkKuA1LRvcPcLgY7Rxy52Os5kjS1wHIixH5qS9pNS9CirLzEqvDq0TQskG57QfI8R6FbCi+zpdSVM1BN8THkxng4b9PMWcPVShR2R0yLK5aomtiNAyZha9odcG1xcjTeDwXC2Brw6mMfzRkgjodQeuuik1lWGEVj6WcVBae4kfIy/AgEFwHVuZpTa4ucGhdjUJplnovmOQOAc0ggi4I3EcCF9Kcf7kewxt9o6f8AlB/+JyvjCqYOuSL23Kj9mIs+0YP/AC4nHy+6t/8AZXxg7fB5n+itik5xz6EUniMv7m+GrKIrSUIiIAIiIAIiIAIiIAIiIAIiIA+ZH2BJ4KE7XbZxUcYlqHODXOyta0Ekm17e3NTd7bgjmoxjuzbJo3RzRtliO8HX15g9Qpr87encfTjf1Kxm7dqcHw00zupcxv5Fa/8At6j/APaP/wCs3/8AClbOyzDQf92B6F8lv9S3aXs6oR8FHEfNpd/qJU2qnhRY7FnOSmNuttYa6SKaGF8MzNC4va7MBq34QNQePI2XTwjbhpYPtLXRn8eU5XdehV4UmyjG/BBEzyYwf0C6D9n8zbOykci3MPqmP4ljQZT0vOooHGNtIywx0xMkr/C3KDoTpfmT0Cn+D7BRuwiOjqG6ludxFszJHa5mnmL26i4KnMGycbDdjImnm2NoP0C6VLhYbfN4ifZeKufEVgHZHlvJ+fGYTW4W4xyxPmprnLLGC7L6a5b8Qd3AraftIHC0EE8zzua2J416kjRXnLg+vhdbz/UL4bhDjvd9SV5KuTeXHc9ViSwmVv2d7ISwOlq6oAVE+mQa5G8j1OmnAAK2KKLLG0cV402GNYb7z1W6FRVW09UhNk01pQREVAkIiIAIiIAIiIAIiIAIiIAIiIA//9k=" id="165" name="Google Shape;165;p2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hQSEBQUEhQWFRUWFxcYFxgXFRYXFxkaGhYXGBcXFhwYHCYeGBsjGhgXIC8gJCcpLCwsGB4xNTAqNSYrLCkBCQoKDgwOGg8PGi8kHyQpLCwvMDIsLCwtLCwpLCwpLCwsLCwsLCwpKSwsLCwsKSwsLCwsLCwsLCwsLCwsKSwsLP/AABEIAPAAwgMBIgACEQEDEQH/xAAcAAEAAgMBAQEAAAAAAAAAAAAABgcBBAUDAgj/xABFEAABAwIDBQYDBgMFBwUBAAABAAIDBBEFEiEGMUFRYQcTInGBkTJCoRQjUsHR8GJysSQzgpKyFzRDU5Oi4RZUo8LSFf/EABoBAAMBAQEBAAAAAAAAAAAAAAADBAIFAQb/xAAzEQACAgEDAgQCCQQDAAAAAAAAAQIDERIhMQRBBRNRYSIyI0JSgZHB0eHwFHGhsQYkM//aAAwDAQACEQMRAD8AvBEWUAFhZRABERABFi6wXgIAyviaZrRdxAWm7GG8AT10UV2w2vjpIXTznTcxg3udwa3+pPBTzvXEd2OjU+ZbIk8uLj5Wk+a4OL7cwwX76ojj6XGb/KLu+iqN2KYrimod9lpnG4y3bcX4EeN59guhhnZnSxnNLmnfvJebNJ/lB19Sp52NfPL8CiFWflj+J2MQ7bKW+WFk9Q7+FuUH/Nr9F4UPbCA4faaSenYTbPZzgPPQH2W3VwOgitSQRlx3AZY2jq62pULqtlsRnlz1IimHCN0zmxt/wstp+7rEHXLnb7zc65R43+4vfBdoWSsa9r2vjcLte03BXSfijBxv5KmqGoxOGMRwRUELBuDQ+3U79T1XpJWYy7UT0jegYfzaVtXSWyaFunO+C2n4yODT6my+BjJ/D9VSOJVeNtIAqWOJ35GBrWjm57mBo97r3wDbF9O+9diUcpsR3TRmaDzc9reHRGuxrKlkFXBbNF60tWHi406XXuoHhOPsqG5oXRyN4mN4NvMXuPJSvCHuIN724XTar3J6WtxNlOndM6KysLKrEBERAGEWUQBhZWFlABERABYWUQBrV1VkbfidAOqhVHt3DUVktI17jLEDm0sw2NnAHja4+qk2Nv8AEOgv9VVPZPEHUNVUWvLLLNmdx0aC0X83EqG2WW/bYqrWEn6m7sNLNWVVTWSSSGISOip48zgzK3QuLdx0sNeJK40rm4nickjvFTUh7uJvyuk+ZxHK4+gXZ7LJL4M3L8QM27fmzOPvuXA7Lf8AcnX+Lvn353s3elTenU122HVLU4r7yYgW/f70RYWGOuLqI6B9IsErKACLBK1KHF4Zr91Kx9tDldcjzG/1svcPseZXc5+NbKNqnEyyzZbaRtcAxum+wFzz1KjOz1Nh9A8x4lTHvWklkxDpIpG38JDRoCBpxVhLkbS499liDzC+UfwgEN6uJ3edk+u2XyfsT21RfxHRw7b7DgPuiWtH4aZ4aPPKy1vNSnBtsIqht6eWKUDeG7x5jQj2UBwOWqromy081Ixh3ttJK9hPyvBygH0Xv/s+qe/ZUtqYmTMNyWUxaHi+rZPH4wR0TUtL5wxDxJepbdHU52348VsLj4MTmPK37/fRdhXUycoJsisjplgIiJpgIiIAwsrCIAIiIAIiIA0cUpS8AjeP6fv81X2xezz6J9XER9y6bvYSSLWe3xNtwsQAeas4r4dTtO9oPop7KdWcPkdC3Tyir9icFko5qyAsPcmUTQOtoWvBDm9CC1osoxs/H9kr66lPw953rP5H8R6FquHE4WNIDRrvPL2VKdom0dPHicEsMgc+MGKoDbmzbi3i3Ei7rgcgpXGTcov+YKYSUcSJoZB9CVHItpBHXGnksGvY10Z5k3u0+oNl5VGNujqGNe0CCVoEcoNwX6HKT8txu5rQ2owiOasohKXBj5DCS02LS62RwPR1j6JFdeZYl3LLZ4i3HsTWWQZSb/v98FB8NxqrjramNkT6iGNwc5rfE+Nr9Q5g3kXO5d6TZvEaQ5Q0V0Q3Oa4MmA5Oa4+L0PqvjYiOcYy+R1NPFHLBkcZGFozNykXO75U+qhxk9SyhNtmpLTszfpNpqaU2bK0O3Fj7seDyLXaqvq/ZURYmGNmMDZ9aeUfC2Qn4H21AzeG43XadyunFsHoauQxTshllDQ7KbCUNPG48QCiOJ9h9O8juaiaIA3DDaRoPS5BHL0Taq1B87C7W5rg5EWO1lC8RYnEcl7NqGC7T1cW6H6HopJBi8EguyaJwPJ7T+d/RTlsAyBrvELAHNrfS1zzOi4GPYhS4fGHiBhke4MjjijjD5HngLD3KzOmMnlG4zlBEQrNmo45WTU0hpJpCchZoyQjxEFhsHC2pCl+w+0ksrZGzhvewyd3JluGuFgWvAPw3GvmCo3t5WyvpqOolgNO+OsjGRz2vIa9pF7t3XHDfotqbAKtlcyalexjXWbUNeCWPY0+FwA3uAJAtYjRZknHCbMyxLOxakFQ1wu0r2C4FAx2cFvrysu+FVTZrjuRWQ0vAWVhZunigiwiACIiACIiACIteqrAwa6nlxXjkorLPUsvCPclak2KMboPEeiiu1m2sNLHnqJMoPwsbq53Ro4+egCqqu7Sq+tcW0bBTxXtnOr/Vx0Hk0JMHZc8VIa4xh87LW2vxQspamUeFzYZC25tq1hy2vbjZQ/sswFkeHskcxrnzXe4kAktuQ0G43WH1KgNTs7maXVE0k0h4ucbA+tyursn2jmhgbTVMDy2O4Y9nIm+oOhAvvBT7fD7qK9UlyMo6iuU9+EWPV7KU8kL4XM+7d8o+Ui5DmfhIJVfbUU0tMxkVRrJFLFJDJwmYHgXHJ4vYj1VhbObTw10ZkgLrA2Ic0tINrjfofRSOopGSNDZGNeLg2cA4XGoIvxHNRRXqXWYayj1XLxfaJlObPjqH7jeKB8jfdq6pXPxo1Ai/sgiMl7ffFwaBxIy6k9FsU+CsNstqaZtVBXU4mjqY3Na9skD4xNEfC5t3aZgPceSt1j7gHgQD7i6reZscVUHT99ite3XJEwd1ADus34WcdTr5LZru0uodIaekoJX1QNnseWlkZI3vLCR7kdUxxbWyERmot5ZNWYvEah1Pm+9a0PLSCDlJsHNv8QvvsodFhGIT4hJUlkULG/dwOlvI+OPi5kbSG53HW7j6Lxj7OcQqpmVNZXdzMwERinjB7sHe29xfqNfNb08OK0PjzNxGAfE3KI6ho/E21w61ty15UkjLui+TS7Xp/wCzUsHxSS1MeXTfl3n1Lh7qx8NoQ4Eu4Gw/NU7huLf/ANfHWSgObDSMzNY/R2bd4hzzn0DArswt7cgAOvFJwnNJhOT0uUTbZGALDRfaIql7EoREQAREQAREQARFr1lVkbfjwCzKSiss9SbeEeVfXZBYfEfp1Va7f9ozKEZGjval4u1vBt9zn/k3ivbtA25+xMDWeOqm/u2b7fxuHIHQDiQeRVb4XghDzPUEyVDzmc5xvY8h16+25HSdLPrJ54iMssVKwuTTp8DlqZTUVznPe43yk/Q8h/CFIo4w0ANAAG4BZRfXUdPChYijmTm5Pc8auO7T7rlyMDmlp3EEH2sV4bW1MkXdSRucAHWcAdDxF/YhdV1OHtD26ZgDbzF02u6MpSra4/M8w0kzq9j2OAMkon6SRuc9n8TTbN6g6+RKme2m1D6WmZ3DA+omeIom7xmO9xHEDlzVQVdJIyRs0JMc8Zu126/Q/vmFMNkNoX4nXskljyfZIXXFzbvXnKXAcBlvpwuV8n1vRy6axv6p2unvVsFDufdbR4myPvavFmUzdLhrdAeQsACfJRV+32IRukjpqqSrY5thL3LszSd5YLXBH/lXJW4dHM0NljbI0EEB7Q4XHHXivaKINADQGgcGiw+i56tK5dNnhnK7Lqqj+ymKlc4ytOafvG5Jy83JfIDqd1hrpZZxjvHV0dHQvFL4X1FTJHGwm7iRG0gixc52Ym+tguLgMYdtNM6LcylAmI3GQloF+Z+H1CseOma1znBoDn5cxA1dlFm3PGw0910a3qjk5c1pk45PRgIABNzYAm1rm2ptwufZfSwiaLI3tNsLDVuErSYKlvwVEWjweAfa2dvnr1UX/wDV9Th0jYsVZdhNmVcQOR384A0P16KzF5VdIyVjmSND2OFnNcLtI5EFItpjPk3Gco8Hjhm0LZGNe1zZGOFw5pBuPTeuzDUtf8JVU4h2b1FG902Dzd3c3dTSG8TuPhJ3Hz9180facYCGYjTzUkgNi7KXRE8wRuHv5qNxtq90N+Cfsy3gijeC7XR1DA6KRkzebHaj+Ybx6ru09Y1+4+nFbjbGTx3MSg0e6LF0TTBlERAHzJIACTuChe121LKWB9RN8LdGt4uJ+Fg6n6AErv4vV/LfQau4fvTVUNtBjRxPEDY3pac2Z+F7+Lut7f5QEiNcupuVUeByaqhrfJ5UEUk0rquqN5pNw4Rs4NaOGmn7K6aLzqagRsc925oJPovtKqoUQ0x7HLlJzeT0RfEMoc1rhucAR6i68cSEhicIrZzYAk2trqfQJrltlGUjQ2qew00jXOaDa7QSL3Bvu381ycP2wayCNmRz3tbY2tbQm30su/s92XNmBkqJXO13DieOp1K6VTgDKR+RjWgWuCBYkdTvXNTsst1bR2x6jtox9SG1u0FSWZu5EbCQMzmk2vu3/orY2E2QdRMkdJIJJZi1zi0eEAA2APHeoRjdF30EjBvIu3zGo/fVTLs02oFVRtY4/fQgRvbxIGjX+RGh6grl+KxthjVJtHQ8PcHLjcl6L3joyd+i9JKZjWlz3WA3kkALiqLOu7YrkrbaW+HYnS1sAs2eTuahoNg/MdCRzsSfNoVsqstqKRlbNA8d53VPIH+G3jIcCSQeFhw5lTiLauldl+9awudlDX+EknUAcD7ro05jHEjj3uMptxOssXUI7W9p30dCBC4tlneI2OHxAWu8t62sP8Sg2HbS4rSgZKltS0b2Ti/s6+b/ALlVCE55cVnBO5Jcl4qvantDrBiNRSxUTJhBYnLLlkLDls4ZvCT4hoPdaMHbe1jT9qopo3AfIQ9h9Ta31TYfNWV1TigaYo52iJkZOZxyZAXkjQattbmpuosdcc8MbXHW8Eqw/tDo5HCOR5ppeMdQ0xOB3WBPhd5gqRWa9ttHtI3aOaR5WIK0a/ZkTNyyxRyt5Pa13+oKN1HZRBr3TZqe/wDyJ3tH+W9lPHqpfWibdS+qzT7QcBoaSmlqWAUlQ0HunQHunOf8rcjdHAki+m650XR2GxWeehhmqBlkcL3tbMAdH24XGq1KHsmpmSCSRk1Q8bjO8yW9N3upvSYQdM2g5D96BT3S814jEZWvLWZMy3E5LDw3WV1RGOSwt+VP7RnzI/ZPpedTNlaXcgvRa9dDmYQN6fPKi8CY4zuVF2wbWGnpu5Y601RcG28Rn4j6/D7qKYHh/cwMZxtd38x3+ylHa3ss6aFlVC28tPq4WvmjvmOnEtIJtyLlGMIxVtRGHt3/ADDiD+nVdDwTy92/mM9Zqz7G6tfEYM8MjfxMcPdp/NbCL6SSysECeGcjZWt7ymaPmZ4D6bvpZddQ98poaw3v3MuvPjckdQfopdHIHAOabg6ghT9LZlaHytn+pua7o6+FY/3LC1zC8XJGUi+u8a6LQr8QdPLnc3IA3K1t7nfckldHBsGbMxxc4ixtpbldaWK0jYpjG25s1pubcb8vJCjDzMrk8y9JrWXZwPZL7PL9qjs2dw1Hy24iw4njf0Xhs/SZ5gTuaM3qNy6O2WOCmpic2UvOUHkPmI6gW91P1rjJaZG6m47o+doe2WOn+7ETjKNHEWMYPJpv4jz5KIVmM4hXPDp5nQwjURsIBPImw081xIaN1Y5rnAsp2HwA/E88T6qTPeGgkmwA1PAAD9ApOm8Pg25y47D7Ook1pR7U1XJGAGTSADcM1x9b3Wpj9N9sa1sxHhubtGVxJFgTbQ28lz8KkdPIZzcRgFsQ6XGZ56m1vRdddNVVWRzp2JnJo4TNnpS6IS1D5YoiXMY65yk23XJABsN3Jd1Fr19eyGMvebAe5PBo6lbhXXRFtbHjk5GhjueZ0VJF/eTuA8m31J6cfIFXlsrgjIY44mDwQtDR1I4+ZOqrnsq2Ze5zq+cfeTDLA38MZ0uOVxoOl+auajp8jAOPHzXyPV3f1V+VwjpVx8qv3Z7JZZReizCyiIAIiIAIiIA4uK0gabi1ncF+eNv6BmGYiDTO0kbndFrZtyRl8jqRyX6Mxp2rR5/kF+e9rIO+2jLHagOj0OoytjDvyKjhZ5Nspx7LI+x5qyzawvFmTszMOo+Jp3tPX9VurnY3sO5rzNRHI7eY9w/wk6W/hOi0aPafK7u6pphkGhuCGn8x9QvpPD/GKeqhhvc5jhneJ08Uwtk8eR/mCN4PMKMROqaA2Le8hv1t6H5SpjHIHC7SCDuINwvpdO2iNj1xeH6mVLGzOhsLtNFLC8+JtngG445ei5e1u0kEdW67jrHHazSd11JtlqRndv8AA34/wj8K5G0VIz7W45G6Mj+UfxKGMbVd8y/AbmLiNisYdM2UxRO3tF36DcSvHazC+8qIu/OfLG5wb8oJdbdx3Bd7ZR/hkHVp+hWptZFaaN3Njh6hwI+jlp1/TfG8hnEdjjtbwHkAPyXDlp5cRqfsdMQGgF0smuVoHO3AGw6lZ2jxdzLQw3dNJ4QBqRfQW6ngrQ2A2NFBTBlrzSeKVw58Gjo39TxUvi3XeXHyocjempc3qfBVdPXSULvs1ax0bmaNda7XN4WI4dRddQYvDb+9j/zhW7XYfHM3JNGyRvJ7Q4el93ooxVdlGGvN+4y/ySPaP6qCjxucIaZRzgos6LLymV3XbWwRjwu7x3Ju733Bb2yOxk2JSsqKxpZSt1YzUd5Y7gN+Xm7jwVgYR2XUMTw6OnD3DcZHF4Ho7RTyiwsNsXanlwH6pd/iNvVLTHZHkaIVbs+cKw7IASALCzRbcPyXTWFlKhBQWEeSk5PLCIi2ZCIiACIiACIiAOPjPxjy/MqisSZbaaW+mlx/0Qr3xlniaellS3ahTmlxGlrgPA4d2/zbpr5sP0K5li1SnH1TKJrVTsSFamIYVFO3LLG144XGo8jvC2muBAI1B1B531CyvloylF5WzOStiIzbBd2b0k74v4XeJv79F4SUuIRfFFHMObHZT7FTVF1+n8b6yhYUsr3Nan3NDY/FH91J3kEsZD+Lb/KuPtTtFCyrdmc4XZH8jv4lYeA/A7+b8lyMZjBq5LgH7uLeAfxc12YeP3Rj50o5ZvbTwRPZvbWmbOG5z4/D8J37x+nqpDtHMZoCYY3PkZdzbiwOli2/UX+i+hTtG5rR/hb+ikWHYmHgNdo7hyd/5Xi/5FO6WdODxOPBXXY9grJ5ZqyZwfMx2VrDvYSNXkeXhHqrxwin3vPkPzVcVWBtpK0VcPgDzlmaB4XA7w4cDfUO9OKsPC3lpBBBY4Ag/wBD66IcnO3zJbpnSg062onUfTtdvAPovgUTPwj2XuvKWoDXNBv4iQOVwL/kVXpQjL9T0DbLKItHgREQAREQAREQAREQAREQB4VlPnaRx4eagu2WzQraSSnd4XGxYT8r23LfS5I8irBXOxOizDM3eN/UKW+tv448ofVPHwvuUHsJjbiHUk9xLCS0A77A2LfNp+nkpeuJ2p7HvY8YhSCz2WMwb00EoHHTRw9V77O48yrhEjdHDR7fwu/Q7x68lwOv6fH00OHz7Mhvq0SOoiIuUIPeHEpI2kRhhubnPm5cLLWfI98jpH5QSGizb28N+fmvpEzzZadOdj3U8YPjvm5slxmtmtfW17X8l9EKL7aTGGSlqBpklyu/ldvB6aFSm/7/AKLdlWmEJrv+QNY3PR1ZJkLcwc0i1njMB5EeIJsZttL3slE+EGSLxt+9DQ5hPy3adxN7dV5qN7UudTSQV0XxQPAeB80bjYg+9vVXdB1MtXly4f8AsfTZiW5c1LidS8eGGNpHF0ub/S1ezMPne9jppW2a7MGRt0vYjVztTvPJaODV7XZJGm7JGgg8w4AgqR2X0NM3OO/JXbHS9jKIioFBERABERABERABERABF5T1AYLleNPiTXdD1WHOKeGzSjJrODbWF4fb2XtmC9HzgC5Oi91I80s42K04Djpo4ai1x1377qhtsqJuEYiySmP3czS50XANzWc0Hle9uSvDF8VaGukkcGRsBJJNgBzPXp6KlqvF48XxKQiN3cNgMYJ36Ozh/wDDdxNgudKUcyk/k7j7sKv4uSXxyBzQ4biAR6i6+l8sYAABuGg9NF9L5R+xyQiIgCL9o7f7AekjD/VdvBJ89NC7nGw/9oUf7S6gCjDeLpG/QOJXb2biy0cAPCNv9FfNf9SDf2mbfyI6S1cUpBLBLGdzmOH0NvrZbS1sTqxFDI925rHH6HRR151xx6mFyja7IcUMuGMad8L3xemj2/R1vRWvSSZmNPRUz2I0jm0MrzukmJb5Na0Ej1JHorkoY7RtB5L6+r/1lg60964mwiIrCcIiIAIiIAIiIAIiIArftJ25+xQh7W55ZHFkTTuv+J3MDlxK4VBjlRh1C6oxScyPlN44bAPDiL5M3DS1xuauh2h4RnNHLlJ7irizD+F7g0k+Tsvuo1t1D3+P0FPJrGA12U7jdz3O065ACudHEufdv9Cx5XHsSXYWtxCfPPWBjIZADDGBZzRe4O7cW/iN/JSqoq2xxuc9waxoLnEnwgAb192XA27q6ZlDMKtxbHIC3w/GXbxkHE3ANt1t6R80tuGOxpjkqzabaefGakU9PdlM035XA/4kn5N4KW4Ng0dNEI4xpvJ4uP4j+nBQrsxxZrXPgNgX+Jptqbb2+2o9VYig8StmpeUliK/yca6cpS3CIi5AgLzqKhrGl7zla0EkncAFmWUNaXOIDQLkk2AHElQSsqpcVm7qG7KZhGd9vi6nqeDfUqnp+n815bxFcv8Anc9jHPJ5UsL8VrO8eCKaLQDnyb/Md55BWEAtfD8PZBG2OMWa3dz6k9Stle9TerWlHaK4X89T2TzxwFD9uKp8z4aGDWSZwzAcBfwg8vxHoFIsaxdlNC6V/AaDi53Bo819dmOybwXV9ULzz3LAfkY7jbgTpbkLc1V0FOH50uFx/cd09TnL2J5stgLYIYoGfBE0AnnxJ9SSVLQtegpsjOp1P6LZX0dMNKy+WV2S1PbhBERPFBERABERABERABERAGnWYa2Tz8rg+YUC2g2Xe7EqKpAH3JkbJuHhLSWkc/ESPVWSteqow8a6HgVPZVn4o8jYWY2fBH1Su0cf27GaiOdxDKfwsYDvaLX8rk3J3m6vaqwwsaTcEKlNs6X7NjrJdzKlg14ZrZHD3DT6hSVwlFtPZ4KZNSSa4PjGtnw6NroAGSw6xZRbdrk9fe9+a6WzW0baqPXwys0kYd4I4jp/RbKhW0tBVCr76miLSNz4zdzurh9LKayldTHRLZ9mK6qhSWUWMvKqq2RsL5HBrRvJ3BQzDu0YN8FXE9jxvLW7/Np1BvyXNkmnxWXW8dM07v38Tz9FBX4dY5/SbLu/0OdGmUpYNHaza6Squ2MObA024+I8C48OgUw2R2lpXwsiZlic0AZDpc8SD81zz1W9S4dHHGI2MGQcCAb8yb7yea5OIbE00uoaY3c2Gw9joulZXTZX5WGkuP3LpdG2sJkwXjVVTY2OkecrWi5PIKt6aiq4q9lHTVLrutlzk5BdpdqPFbdwUzg7PK6plY3EZI/s7PERE7WQ/hNgLeagfhmmSzNY/wAkn9LPODx2XwV+LVAqZ2ltJE77mM/8VwO93Mbr+w4q6sKovnP+H9f3yWrhGEgNa0NDY2gBrQLCwGgA5fviu81tl2qKls8YS4RZLFcdETKIiuEBERABERABERABERABERABEWCUAfM0eZpHMKnu2TBi+ibM0eOmkDuuU2DvrkKuA1LRvcPcLgY7Rxy52Os5kjS1wHIixH5qS9pNS9CirLzEqvDq0TQskG57QfI8R6FbCi+zpdSVM1BN8THkxng4b9PMWcPVShR2R0yLK5aomtiNAyZha9odcG1xcjTeDwXC2Brw6mMfzRkgjodQeuuik1lWGEVj6WcVBae4kfIy/AgEFwHVuZpTa4ucGhdjUJplnovmOQOAc0ggi4I3EcCF9Kcf7kewxt9o6f8AlB/+JyvjCqYOuSL23Kj9mIs+0YP/AC4nHy+6t/8AZXxg7fB5n+itik5xz6EUniMv7m+GrKIrSUIiIAIiIAIiIAIiIAIiIAIiIA+ZH2BJ4KE7XbZxUcYlqHODXOyta0Ekm17e3NTd7bgjmoxjuzbJo3RzRtliO8HX15g9Qpr87encfTjf1Kxm7dqcHw00zupcxv5Fa/8At6j/APaP/wCs3/8AClbOyzDQf92B6F8lv9S3aXs6oR8FHEfNpd/qJU2qnhRY7FnOSmNuttYa6SKaGF8MzNC4va7MBq34QNQePI2XTwjbhpYPtLXRn8eU5XdehV4UmyjG/BBEzyYwf0C6D9n8zbOykci3MPqmP4ljQZT0vOooHGNtIywx0xMkr/C3KDoTpfmT0Cn+D7BRuwiOjqG6ludxFszJHa5mnmL26i4KnMGycbDdjImnm2NoP0C6VLhYbfN4ifZeKufEVgHZHlvJ+fGYTW4W4xyxPmprnLLGC7L6a5b8Qd3AraftIHC0EE8zzua2J416kjRXnLg+vhdbz/UL4bhDjvd9SV5KuTeXHc9ViSwmVv2d7ISwOlq6oAVE+mQa5G8j1OmnAAK2KKLLG0cV402GNYb7z1W6FRVW09UhNk01pQREVAkIiIAIiIAIiIAIiIAIiIAIiIA//9k=" id="166" name="Google Shape;166;p25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65887" y="3573462"/>
            <a:ext cx="2397125" cy="286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