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6858000" cx="9144000"/>
  <p:notesSz cx="6858000" cy="9144000"/>
  <p:embeddedFontLst>
    <p:embeddedFont>
      <p:font typeface="Tahoma"/>
      <p:regular r:id="rId78"/>
      <p:bold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Tahoma-bold.fntdata"/><Relationship Id="rId34" Type="http://schemas.openxmlformats.org/officeDocument/2006/relationships/slide" Target="slides/slide29.xml"/><Relationship Id="rId78" Type="http://schemas.openxmlformats.org/officeDocument/2006/relationships/font" Target="fonts/Tahoma-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
        <p:nvSpPr>
          <p:cNvPr id="192" name="Google Shape;19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3" name="Google Shape;19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7" name="Google Shape;30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4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2" name="Google Shape;8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
        <p:nvSpPr>
          <p:cNvPr id="449" name="Google Shape;449;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50" name="Google Shape;450;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6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04" name="Google Shape;504;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7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a:solidFill>
                  <a:srgbClr val="000000"/>
                </a:solidFill>
                <a:latin typeface="Arial"/>
                <a:ea typeface="Arial"/>
                <a:cs typeface="Arial"/>
                <a:sym typeface="Arial"/>
              </a:rPr>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4" name="Google Shape;14;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9" name="Shape 39"/>
        <p:cNvGrpSpPr/>
        <p:nvPr/>
      </p:nvGrpSpPr>
      <p:grpSpPr>
        <a:xfrm>
          <a:off x="0" y="0"/>
          <a:ext cx="0" cy="0"/>
          <a:chOff x="0" y="0"/>
          <a:chExt cx="0" cy="0"/>
        </a:xfrm>
      </p:grpSpPr>
      <p:sp>
        <p:nvSpPr>
          <p:cNvPr id="40" name="Google Shape;40;p1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1" name="Google Shape;41;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2" name="Google Shape;42;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3" name="Google Shape;43;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4" name="Google Shape;44;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5" name="Shape 45"/>
        <p:cNvGrpSpPr/>
        <p:nvPr/>
      </p:nvGrpSpPr>
      <p:grpSpPr>
        <a:xfrm>
          <a:off x="0" y="0"/>
          <a:ext cx="0" cy="0"/>
          <a:chOff x="0" y="0"/>
          <a:chExt cx="0" cy="0"/>
        </a:xfrm>
      </p:grpSpPr>
      <p:sp>
        <p:nvSpPr>
          <p:cNvPr id="46" name="Google Shape;46;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7" name="Google Shape;47;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7" name="Google Shape;1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8" name="Shape 18"/>
        <p:cNvGrpSpPr/>
        <p:nvPr/>
      </p:nvGrpSpPr>
      <p:grpSpPr>
        <a:xfrm>
          <a:off x="0" y="0"/>
          <a:ext cx="0" cy="0"/>
          <a:chOff x="0" y="0"/>
          <a:chExt cx="0" cy="0"/>
        </a:xfrm>
      </p:grpSpPr>
      <p:sp>
        <p:nvSpPr>
          <p:cNvPr id="19" name="Google Shape;19;p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0" name="Google Shape;20;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3" name="Shape 23"/>
        <p:cNvGrpSpPr/>
        <p:nvPr/>
      </p:nvGrpSpPr>
      <p:grpSpPr>
        <a:xfrm>
          <a:off x="0" y="0"/>
          <a:ext cx="0" cy="0"/>
          <a:chOff x="0" y="0"/>
          <a:chExt cx="0" cy="0"/>
        </a:xfrm>
      </p:grpSpPr>
      <p:sp>
        <p:nvSpPr>
          <p:cNvPr id="24" name="Google Shape;24;p6"/>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5" name="Google Shape;25;p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6" name="Shape 26"/>
        <p:cNvGrpSpPr/>
        <p:nvPr/>
      </p:nvGrpSpPr>
      <p:grpSpPr>
        <a:xfrm>
          <a:off x="0" y="0"/>
          <a:ext cx="0" cy="0"/>
          <a:chOff x="0" y="0"/>
          <a:chExt cx="0" cy="0"/>
        </a:xfrm>
      </p:grpSpPr>
      <p:sp>
        <p:nvSpPr>
          <p:cNvPr id="27" name="Google Shape;27;p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8" name="Google Shape;28;p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9" name="Shape 29"/>
        <p:cNvGrpSpPr/>
        <p:nvPr/>
      </p:nvGrpSpPr>
      <p:grpSpPr>
        <a:xfrm>
          <a:off x="0" y="0"/>
          <a:ext cx="0" cy="0"/>
          <a:chOff x="0" y="0"/>
          <a:chExt cx="0" cy="0"/>
        </a:xfrm>
      </p:grpSpPr>
      <p:sp>
        <p:nvSpPr>
          <p:cNvPr id="30" name="Google Shape;30;p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1" name="Google Shape;31;p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2" name="Google Shape;32;p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3" name="Shape 33"/>
        <p:cNvGrpSpPr/>
        <p:nvPr/>
      </p:nvGrpSpPr>
      <p:grpSpPr>
        <a:xfrm>
          <a:off x="0" y="0"/>
          <a:ext cx="0" cy="0"/>
          <a:chOff x="0" y="0"/>
          <a:chExt cx="0" cy="0"/>
        </a:xfrm>
      </p:grpSpPr>
      <p:sp>
        <p:nvSpPr>
          <p:cNvPr id="34" name="Google Shape;34;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5" name="Google Shape;35;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 name="Google Shape;36;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7" name="Shape 37"/>
        <p:cNvGrpSpPr/>
        <p:nvPr/>
      </p:nvGrpSpPr>
      <p:grpSpPr>
        <a:xfrm>
          <a:off x="0" y="0"/>
          <a:ext cx="0" cy="0"/>
          <a:chOff x="0" y="0"/>
          <a:chExt cx="0" cy="0"/>
        </a:xfrm>
      </p:grpSpPr>
      <p:sp>
        <p:nvSpPr>
          <p:cNvPr id="38" name="Google Shape;38;p1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72287"/>
          </a:xfrm>
          <a:prstGeom prst="rect">
            <a:avLst/>
          </a:prstGeom>
          <a:noFill/>
          <a:ln>
            <a:noFill/>
          </a:ln>
        </p:spPr>
      </p:pic>
      <p:sp>
        <p:nvSpPr>
          <p:cNvPr id="11" name="Google Shape;11;p1"/>
          <p:cNvSpPr txBox="1"/>
          <p:nvPr/>
        </p:nvSpPr>
        <p:spPr>
          <a:xfrm>
            <a:off x="8035925" y="6237287"/>
            <a:ext cx="12144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E5C67"/>
              </a:buClr>
              <a:buSzPts val="1800"/>
              <a:buFont typeface="Arial"/>
              <a:buNone/>
            </a:pPr>
            <a:r>
              <a:rPr b="1" i="0" lang="en-GB" sz="1800" u="none" cap="none" strike="noStrike">
                <a:solidFill>
                  <a:srgbClr val="5E5C67"/>
                </a:solidFill>
                <a:latin typeface="Arial"/>
                <a:ea typeface="Arial"/>
                <a:cs typeface="Arial"/>
                <a:sym typeface="Arial"/>
              </a:rPr>
              <a:t>Page </a:t>
            </a:r>
            <a:fld id="{00000000-1234-1234-1234-123412341234}" type="slidenum">
              <a:rPr b="1" i="0" lang="en-GB" sz="1800" u="none" cap="none" strike="noStrike">
                <a:solidFill>
                  <a:srgbClr val="5E5C67"/>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7.png"/><Relationship Id="rId12"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32.png"/><Relationship Id="rId4" Type="http://schemas.openxmlformats.org/officeDocument/2006/relationships/image" Target="../media/image28.jpg"/><Relationship Id="rId9" Type="http://schemas.openxmlformats.org/officeDocument/2006/relationships/image" Target="../media/image26.jp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3"/>
          <p:cNvPicPr preferRelativeResize="0"/>
          <p:nvPr/>
        </p:nvPicPr>
        <p:blipFill rotWithShape="1">
          <a:blip r:embed="rId3">
            <a:alphaModFix/>
          </a:blip>
          <a:srcRect b="0" l="0" r="0" t="0"/>
          <a:stretch/>
        </p:blipFill>
        <p:spPr>
          <a:xfrm>
            <a:off x="15875" y="28575"/>
            <a:ext cx="9144000" cy="6858000"/>
          </a:xfrm>
          <a:prstGeom prst="rect">
            <a:avLst/>
          </a:prstGeom>
          <a:noFill/>
          <a:ln>
            <a:noFill/>
          </a:ln>
        </p:spPr>
      </p:pic>
      <p:sp>
        <p:nvSpPr>
          <p:cNvPr id="53" name="Google Shape;53;p13"/>
          <p:cNvSpPr txBox="1"/>
          <p:nvPr>
            <p:ph type="ctrTitle"/>
          </p:nvPr>
        </p:nvSpPr>
        <p:spPr>
          <a:xfrm>
            <a:off x="971550" y="3333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8000"/>
              <a:buFont typeface="Tahoma"/>
              <a:buNone/>
            </a:pPr>
            <a:r>
              <a:rPr b="0" i="0" lang="en-GB" sz="8000" u="none">
                <a:solidFill>
                  <a:schemeClr val="dk2"/>
                </a:solidFill>
                <a:latin typeface="Tahoma"/>
                <a:ea typeface="Tahoma"/>
                <a:cs typeface="Tahoma"/>
                <a:sym typeface="Tahoma"/>
              </a:rPr>
              <a:t>Year 5</a:t>
            </a:r>
            <a:endParaRPr/>
          </a:p>
        </p:txBody>
      </p:sp>
      <p:sp>
        <p:nvSpPr>
          <p:cNvPr id="54" name="Google Shape;54;p13"/>
          <p:cNvSpPr txBox="1"/>
          <p:nvPr>
            <p:ph idx="1" type="subTitle"/>
          </p:nvPr>
        </p:nvSpPr>
        <p:spPr>
          <a:xfrm>
            <a:off x="1763712" y="148431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Relationships</a:t>
            </a:r>
            <a:endParaRPr/>
          </a:p>
          <a:p>
            <a:pPr indent="0" lvl="0" marL="0" rtl="0" algn="ctr">
              <a:lnSpc>
                <a:spcPct val="100000"/>
              </a:lnSpc>
              <a:spcBef>
                <a:spcPts val="64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Lesson 2</a:t>
            </a:r>
            <a:endParaRPr/>
          </a:p>
        </p:txBody>
      </p:sp>
      <p:pic>
        <p:nvPicPr>
          <p:cNvPr descr="Ealingmono" id="55" name="Google Shape;55;p13"/>
          <p:cNvPicPr preferRelativeResize="0"/>
          <p:nvPr/>
        </p:nvPicPr>
        <p:blipFill rotWithShape="1">
          <a:blip r:embed="rId4">
            <a:alphaModFix/>
          </a:blip>
          <a:srcRect b="0" l="0" r="0" t="0"/>
          <a:stretch/>
        </p:blipFill>
        <p:spPr>
          <a:xfrm>
            <a:off x="7812087" y="5940425"/>
            <a:ext cx="1141412" cy="666750"/>
          </a:xfrm>
          <a:prstGeom prst="rect">
            <a:avLst/>
          </a:prstGeom>
          <a:noFill/>
          <a:ln>
            <a:noFill/>
          </a:ln>
        </p:spPr>
      </p:pic>
      <p:pic>
        <p:nvPicPr>
          <p:cNvPr descr="HS-Ealing-logo - Copy" id="56" name="Google Shape;56;p13"/>
          <p:cNvPicPr preferRelativeResize="0"/>
          <p:nvPr/>
        </p:nvPicPr>
        <p:blipFill rotWithShape="1">
          <a:blip r:embed="rId5">
            <a:alphaModFix/>
          </a:blip>
          <a:srcRect b="0" l="0" r="0" t="0"/>
          <a:stretch/>
        </p:blipFill>
        <p:spPr>
          <a:xfrm>
            <a:off x="371475" y="5792787"/>
            <a:ext cx="1176337" cy="814387"/>
          </a:xfrm>
          <a:prstGeom prst="rect">
            <a:avLst/>
          </a:prstGeom>
          <a:noFill/>
          <a:ln>
            <a:noFill/>
          </a:ln>
        </p:spPr>
      </p:pic>
      <p:sp>
        <p:nvSpPr>
          <p:cNvPr id="57" name="Google Shape;57;p13"/>
          <p:cNvSpPr txBox="1"/>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 name="Google Shape;58;p13"/>
          <p:cNvSpPr txBox="1"/>
          <p:nvPr/>
        </p:nvSpPr>
        <p:spPr>
          <a:xfrm>
            <a:off x="0" y="9144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a:solidFill>
                  <a:schemeClr val="dk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Why does it happen?</a:t>
            </a:r>
            <a:endParaRPr/>
          </a:p>
        </p:txBody>
      </p:sp>
      <p:sp>
        <p:nvSpPr>
          <p:cNvPr id="118" name="Google Shape;118;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Puberty starts when extra amounts of chemicals called hormones start to be produced in the body.</a:t>
            </a:r>
            <a:br>
              <a:rPr b="0" i="0" lang="en-GB" sz="3200" u="none">
                <a:solidFill>
                  <a:schemeClr val="dk1"/>
                </a:solidFill>
                <a:latin typeface="Arial"/>
                <a:ea typeface="Arial"/>
                <a:cs typeface="Arial"/>
                <a:sym typeface="Arial"/>
              </a:rPr>
            </a:b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The body produces the hormones </a:t>
            </a:r>
            <a:r>
              <a:rPr b="1" i="0" lang="en-GB" sz="3200" u="none">
                <a:solidFill>
                  <a:schemeClr val="dk1"/>
                </a:solidFill>
                <a:latin typeface="Arial"/>
                <a:ea typeface="Arial"/>
                <a:cs typeface="Arial"/>
                <a:sym typeface="Arial"/>
              </a:rPr>
              <a:t>OESTROGEN, PROGESTOGEN and TESTOSTORONE </a:t>
            </a:r>
            <a:r>
              <a:rPr b="0" i="0" lang="en-GB" sz="3200" u="none">
                <a:solidFill>
                  <a:schemeClr val="dk1"/>
                </a:solidFill>
                <a:latin typeface="Arial"/>
                <a:ea typeface="Arial"/>
                <a:cs typeface="Arial"/>
                <a:sym typeface="Arial"/>
              </a:rPr>
              <a:t>which are responsible for many different changes in the body.</a:t>
            </a:r>
            <a:br>
              <a:rPr b="0" i="0" lang="en-GB" sz="3200" u="none">
                <a:solidFill>
                  <a:schemeClr val="dk1"/>
                </a:solidFill>
                <a:latin typeface="Arial"/>
                <a:ea typeface="Arial"/>
                <a:cs typeface="Arial"/>
                <a:sym typeface="Arial"/>
              </a:rPr>
            </a:b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Physical Changes</a:t>
            </a:r>
            <a:endParaRPr/>
          </a:p>
        </p:txBody>
      </p:sp>
      <p:sp>
        <p:nvSpPr>
          <p:cNvPr id="124" name="Google Shape;124;p2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Physical changes happen because the body starts to produce chemicals called hormones; oestrogen, progesterone and testosterone. </a:t>
            </a:r>
            <a:endParaRPr b="0" i="0" sz="3200" u="non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Puberty can happen anywhere </a:t>
            </a:r>
            <a:r>
              <a:rPr b="1" i="0" lang="en-GB" sz="3200" u="none">
                <a:solidFill>
                  <a:schemeClr val="dk1"/>
                </a:solidFill>
                <a:latin typeface="Arial"/>
                <a:ea typeface="Arial"/>
                <a:cs typeface="Arial"/>
                <a:sym typeface="Arial"/>
              </a:rPr>
              <a:t>between 8 and 18 years of age. </a:t>
            </a:r>
            <a:endParaRPr/>
          </a:p>
          <a:p>
            <a:pPr indent="-139700" lvl="0" marL="342900" marR="0" rtl="0" algn="l">
              <a:spcBef>
                <a:spcPts val="640"/>
              </a:spcBef>
              <a:spcAft>
                <a:spcPts val="0"/>
              </a:spcAft>
              <a:buClr>
                <a:schemeClr val="dk1"/>
              </a:buClr>
              <a:buSzPts val="3200"/>
              <a:buFont typeface="Arial"/>
              <a:buNone/>
            </a:pPr>
            <a:r>
              <a:t/>
            </a:r>
            <a:endParaRPr b="1" i="0" sz="320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Physical Changes</a:t>
            </a:r>
            <a:endParaRPr/>
          </a:p>
        </p:txBody>
      </p:sp>
      <p:sp>
        <p:nvSpPr>
          <p:cNvPr id="130" name="Google Shape;130;p24"/>
          <p:cNvSpPr txBox="1"/>
          <p:nvPr>
            <p:ph idx="1" type="body"/>
          </p:nvPr>
        </p:nvSpPr>
        <p:spPr>
          <a:xfrm>
            <a:off x="492125" y="116522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The female body mainly produces progesterone and oestrogen which start the changes of puberty.</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Usually starts between 8-13 years.</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The male body mainly produces testosterone which start the changes of puberty.</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Usually stars between 10-15 years.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Sperm is produced </a:t>
            </a:r>
            <a:endParaRPr b="0" i="0" sz="3200" u="non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cxnSp>
        <p:nvCxnSpPr>
          <p:cNvPr id="131" name="Google Shape;131;p24"/>
          <p:cNvCxnSpPr/>
          <p:nvPr/>
        </p:nvCxnSpPr>
        <p:spPr>
          <a:xfrm>
            <a:off x="611187" y="3789362"/>
            <a:ext cx="8229600" cy="0"/>
          </a:xfrm>
          <a:prstGeom prst="straightConnector1">
            <a:avLst/>
          </a:prstGeom>
          <a:noFill/>
          <a:ln cap="flat" cmpd="sng" w="38100">
            <a:solidFill>
              <a:schemeClr val="dk1"/>
            </a:solidFill>
            <a:prstDash val="solid"/>
            <a:miter lim="800000"/>
            <a:headEnd len="med" w="med" type="none"/>
            <a:tailEnd len="med" w="med" type="none"/>
          </a:ln>
          <a:effectLst>
            <a:outerShdw blurRad="63500" dir="5400000" dist="23000">
              <a:srgbClr val="000000">
                <a:alpha val="34901"/>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changes happen to girls?</a:t>
            </a:r>
            <a:endParaRPr/>
          </a:p>
        </p:txBody>
      </p:sp>
      <p:sp>
        <p:nvSpPr>
          <p:cNvPr id="137" name="Google Shape;137;p25"/>
          <p:cNvSpPr txBox="1"/>
          <p:nvPr>
            <p:ph idx="1" type="body"/>
          </p:nvPr>
        </p:nvSpPr>
        <p:spPr>
          <a:xfrm>
            <a:off x="914400" y="1417637"/>
            <a:ext cx="8229600" cy="59769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Get taller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Bones grow bigger and heavier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Hips get wider and more curvy</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and skin can become oily and you may get spots</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Body sweats more</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Face changes shape</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Voice gets a little deeper</a:t>
            </a:r>
            <a:endParaRPr/>
          </a:p>
          <a:p>
            <a:pPr indent="-342900" lvl="0" marL="342900" marR="0" rtl="0" algn="l">
              <a:lnSpc>
                <a:spcPct val="9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grows under the armpits, around the genitals (pubic hair) </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on arms and legs grows darker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Breasts and nipples get larger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May have mood swings</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Period starts</a:t>
            </a:r>
            <a:endParaRPr b="0" i="0" sz="2400" u="non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changes happen to boys?</a:t>
            </a:r>
            <a:endParaRPr/>
          </a:p>
        </p:txBody>
      </p:sp>
      <p:sp>
        <p:nvSpPr>
          <p:cNvPr id="143" name="Google Shape;143;p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Get taller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Bones grow bigger and heavier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and skin can become oily and you may get spots</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Body sweats more</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Face changes shape - Nose and jaw get bigger and face gets longer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Get more muscles</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grows on the face, under the armpits, around the genitals (pubic hair).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May get more hair on arms, legs and chest.</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Voice gets deeper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Penis and testicles grow bigger and longer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May have mood swings</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ctrTitle"/>
          </p:nvPr>
        </p:nvSpPr>
        <p:spPr>
          <a:xfrm>
            <a:off x="684212" y="1916112"/>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000"/>
              <a:buFont typeface="Arial"/>
              <a:buNone/>
            </a:pPr>
            <a:r>
              <a:rPr b="1" i="0" lang="en-GB" sz="8000" u="none">
                <a:solidFill>
                  <a:schemeClr val="dk1"/>
                </a:solidFill>
                <a:latin typeface="Arial"/>
                <a:ea typeface="Arial"/>
                <a:cs typeface="Arial"/>
                <a:sym typeface="Arial"/>
              </a:rPr>
              <a:t>Periods</a:t>
            </a:r>
            <a:endParaRPr/>
          </a:p>
        </p:txBody>
      </p:sp>
      <p:sp>
        <p:nvSpPr>
          <p:cNvPr id="149" name="Google Shape;149;p27"/>
          <p:cNvSpPr txBox="1"/>
          <p:nvPr>
            <p:ph idx="1" type="subTitle"/>
          </p:nvPr>
        </p:nvSpPr>
        <p:spPr>
          <a:xfrm>
            <a:off x="1331912" y="3500437"/>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b="0" i="0" lang="en-GB" sz="3600" u="none">
                <a:solidFill>
                  <a:schemeClr val="dk1"/>
                </a:solidFill>
                <a:latin typeface="Arial"/>
                <a:ea typeface="Arial"/>
                <a:cs typeface="Arial"/>
                <a:sym typeface="Arial"/>
              </a:rPr>
              <a:t>What Happens &amp; Why?</a:t>
            </a:r>
            <a:endParaRPr/>
          </a:p>
        </p:txBody>
      </p:sp>
      <p:pic>
        <p:nvPicPr>
          <p:cNvPr id="150" name="Google Shape;150;p27"/>
          <p:cNvPicPr preferRelativeResize="0"/>
          <p:nvPr/>
        </p:nvPicPr>
        <p:blipFill rotWithShape="1">
          <a:blip r:embed="rId3">
            <a:alphaModFix/>
          </a:blip>
          <a:srcRect b="0" l="0" r="0" t="0"/>
          <a:stretch/>
        </p:blipFill>
        <p:spPr>
          <a:xfrm>
            <a:off x="6643687" y="4286250"/>
            <a:ext cx="2058987" cy="2214562"/>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When will my periods start?</a:t>
            </a:r>
            <a:endParaRPr/>
          </a:p>
        </p:txBody>
      </p:sp>
      <p:sp>
        <p:nvSpPr>
          <p:cNvPr id="156" name="Google Shape;156;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Font typeface="Comic Sans MS"/>
              <a:buNone/>
            </a:pPr>
            <a:r>
              <a:rPr b="0" i="0" lang="en-GB" sz="3600" u="none">
                <a:solidFill>
                  <a:schemeClr val="dk1"/>
                </a:solidFill>
                <a:latin typeface="Comic Sans MS"/>
                <a:ea typeface="Comic Sans MS"/>
                <a:cs typeface="Comic Sans MS"/>
                <a:sym typeface="Comic Sans MS"/>
              </a:rPr>
              <a:t>  </a:t>
            </a:r>
            <a:r>
              <a:rPr b="0" i="0" lang="en-GB" sz="3600" u="none">
                <a:solidFill>
                  <a:schemeClr val="dk1"/>
                </a:solidFill>
                <a:latin typeface="Arial"/>
                <a:ea typeface="Arial"/>
                <a:cs typeface="Arial"/>
                <a:sym typeface="Arial"/>
              </a:rPr>
              <a:t>Usually when you are between 10 - 16 years but you could be anything from 8 to 18 years. </a:t>
            </a:r>
            <a:br>
              <a:rPr b="0" i="0" lang="en-GB" sz="3600" u="none">
                <a:solidFill>
                  <a:schemeClr val="dk1"/>
                </a:solidFill>
                <a:latin typeface="Arial"/>
                <a:ea typeface="Arial"/>
                <a:cs typeface="Arial"/>
                <a:sym typeface="Arial"/>
              </a:rPr>
            </a:br>
            <a:endParaRPr/>
          </a:p>
          <a:p>
            <a:pPr indent="-342900" lvl="0" marL="342900" rtl="0" algn="l">
              <a:lnSpc>
                <a:spcPct val="100000"/>
              </a:lnSpc>
              <a:spcBef>
                <a:spcPts val="720"/>
              </a:spcBef>
              <a:spcAft>
                <a:spcPts val="0"/>
              </a:spcAft>
              <a:buClr>
                <a:schemeClr val="dk1"/>
              </a:buClr>
              <a:buSzPts val="3600"/>
              <a:buFont typeface="Arial"/>
              <a:buNone/>
            </a:pPr>
            <a:r>
              <a:rPr b="0" i="0" lang="en-GB" sz="3600" u="none">
                <a:solidFill>
                  <a:schemeClr val="dk1"/>
                </a:solidFill>
                <a:latin typeface="Arial"/>
                <a:ea typeface="Arial"/>
                <a:cs typeface="Arial"/>
                <a:sym typeface="Arial"/>
              </a:rPr>
              <a:t>  Your periods will start when your body is ready. You can’t make  them start or stop them from </a:t>
            </a:r>
            <a:br>
              <a:rPr b="0" i="0" lang="en-GB" sz="3600" u="none">
                <a:solidFill>
                  <a:schemeClr val="dk1"/>
                </a:solidFill>
                <a:latin typeface="Arial"/>
                <a:ea typeface="Arial"/>
                <a:cs typeface="Arial"/>
                <a:sym typeface="Arial"/>
              </a:rPr>
            </a:br>
            <a:r>
              <a:rPr b="0" i="0" lang="en-GB" sz="3600" u="none">
                <a:solidFill>
                  <a:schemeClr val="dk1"/>
                </a:solidFill>
                <a:latin typeface="Arial"/>
                <a:ea typeface="Arial"/>
                <a:cs typeface="Arial"/>
                <a:sym typeface="Arial"/>
              </a:rPr>
              <a:t>starting.</a:t>
            </a:r>
            <a:endParaRPr/>
          </a:p>
        </p:txBody>
      </p:sp>
      <p:pic>
        <p:nvPicPr>
          <p:cNvPr id="157" name="Google Shape;157;p28"/>
          <p:cNvPicPr preferRelativeResize="0"/>
          <p:nvPr/>
        </p:nvPicPr>
        <p:blipFill rotWithShape="1">
          <a:blip r:embed="rId3">
            <a:alphaModFix/>
          </a:blip>
          <a:srcRect b="0" l="0" r="0" t="0"/>
          <a:stretch/>
        </p:blipFill>
        <p:spPr>
          <a:xfrm>
            <a:off x="5219700" y="5000625"/>
            <a:ext cx="1857375" cy="185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D0D0D"/>
              </a:buClr>
              <a:buSzPts val="4400"/>
              <a:buFont typeface="Arial"/>
              <a:buNone/>
            </a:pPr>
            <a:r>
              <a:rPr b="0" i="0" lang="en-GB" sz="4400" u="none">
                <a:solidFill>
                  <a:srgbClr val="0D0D0D"/>
                </a:solidFill>
                <a:latin typeface="Arial"/>
                <a:ea typeface="Arial"/>
                <a:cs typeface="Arial"/>
                <a:sym typeface="Arial"/>
              </a:rPr>
              <a:t> </a:t>
            </a:r>
            <a:r>
              <a:rPr b="1" i="0" lang="en-GB" sz="4400" u="sng">
                <a:solidFill>
                  <a:srgbClr val="0D0D0D"/>
                </a:solidFill>
                <a:latin typeface="Arial"/>
                <a:ea typeface="Arial"/>
                <a:cs typeface="Arial"/>
                <a:sym typeface="Arial"/>
              </a:rPr>
              <a:t>Why do I have periods?</a:t>
            </a:r>
            <a:endParaRPr/>
          </a:p>
        </p:txBody>
      </p:sp>
      <p:sp>
        <p:nvSpPr>
          <p:cNvPr id="163" name="Google Shape;163;p29"/>
          <p:cNvSpPr txBox="1"/>
          <p:nvPr>
            <p:ph idx="1" type="body"/>
          </p:nvPr>
        </p:nvSpPr>
        <p:spPr>
          <a:xfrm>
            <a:off x="250825" y="1773237"/>
            <a:ext cx="85344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400"/>
              <a:buFont typeface="Arial"/>
              <a:buNone/>
            </a:pPr>
            <a:r>
              <a:rPr b="0" i="0" lang="en-GB" sz="4400" u="none">
                <a:solidFill>
                  <a:schemeClr val="dk1"/>
                </a:solidFill>
                <a:latin typeface="Arial"/>
                <a:ea typeface="Arial"/>
                <a:cs typeface="Arial"/>
                <a:sym typeface="Arial"/>
              </a:rPr>
              <a:t>   Periods are caused by hormone levels changing within your body.</a:t>
            </a:r>
            <a:endParaRPr/>
          </a:p>
          <a:p>
            <a:pPr indent="-342900" lvl="0" marL="342900" rtl="0" algn="l">
              <a:lnSpc>
                <a:spcPct val="100000"/>
              </a:lnSpc>
              <a:spcBef>
                <a:spcPts val="880"/>
              </a:spcBef>
              <a:spcAft>
                <a:spcPts val="0"/>
              </a:spcAft>
              <a:buClr>
                <a:schemeClr val="dk1"/>
              </a:buClr>
              <a:buSzPts val="4400"/>
              <a:buFont typeface="Arial"/>
              <a:buNone/>
            </a:pPr>
            <a:r>
              <a:t/>
            </a:r>
            <a:endParaRPr b="0" i="0" sz="4400" u="none">
              <a:solidFill>
                <a:schemeClr val="dk1"/>
              </a:solidFill>
              <a:latin typeface="Arial"/>
              <a:ea typeface="Arial"/>
              <a:cs typeface="Arial"/>
              <a:sym typeface="Arial"/>
            </a:endParaRPr>
          </a:p>
          <a:p>
            <a:pPr indent="-342900" lvl="0" marL="342900" rtl="0" algn="l">
              <a:lnSpc>
                <a:spcPct val="100000"/>
              </a:lnSpc>
              <a:spcBef>
                <a:spcPts val="880"/>
              </a:spcBef>
              <a:spcAft>
                <a:spcPts val="0"/>
              </a:spcAft>
              <a:buClr>
                <a:schemeClr val="dk1"/>
              </a:buClr>
              <a:buSzPts val="4400"/>
              <a:buFont typeface="Arial"/>
              <a:buNone/>
            </a:pPr>
            <a:r>
              <a:rPr b="0" i="0" lang="en-GB" sz="4400" u="none">
                <a:solidFill>
                  <a:schemeClr val="dk1"/>
                </a:solidFill>
                <a:latin typeface="Arial"/>
                <a:ea typeface="Arial"/>
                <a:cs typeface="Arial"/>
                <a:sym typeface="Arial"/>
              </a:rPr>
              <a:t>   It is natures way of preparing your body adult hood</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   </a:t>
            </a:r>
            <a:endParaRPr/>
          </a:p>
        </p:txBody>
      </p:sp>
      <p:pic>
        <p:nvPicPr>
          <p:cNvPr descr="MCj04344110000[1]" id="164" name="Google Shape;164;p29"/>
          <p:cNvPicPr preferRelativeResize="0"/>
          <p:nvPr/>
        </p:nvPicPr>
        <p:blipFill rotWithShape="1">
          <a:blip r:embed="rId3">
            <a:alphaModFix/>
          </a:blip>
          <a:srcRect b="0" l="0" r="0" t="0"/>
          <a:stretch/>
        </p:blipFill>
        <p:spPr>
          <a:xfrm>
            <a:off x="7092950" y="153987"/>
            <a:ext cx="1800225" cy="2027237"/>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57187" y="285750"/>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0" i="0" lang="en-GB" sz="4400" u="none">
                <a:solidFill>
                  <a:srgbClr val="0D0D0D"/>
                </a:solidFill>
                <a:latin typeface="Arial"/>
                <a:ea typeface="Arial"/>
                <a:cs typeface="Arial"/>
                <a:sym typeface="Arial"/>
              </a:rPr>
              <a:t> </a:t>
            </a:r>
            <a:r>
              <a:rPr b="1" i="0" lang="en-GB" sz="4400" u="sng">
                <a:solidFill>
                  <a:srgbClr val="0D0D0D"/>
                </a:solidFill>
                <a:latin typeface="Arial"/>
                <a:ea typeface="Arial"/>
                <a:cs typeface="Arial"/>
                <a:sym typeface="Arial"/>
              </a:rPr>
              <a:t>What happens?</a:t>
            </a:r>
            <a:endParaRPr/>
          </a:p>
        </p:txBody>
      </p:sp>
      <p:sp>
        <p:nvSpPr>
          <p:cNvPr id="170" name="Google Shape;170;p30"/>
          <p:cNvSpPr txBox="1"/>
          <p:nvPr>
            <p:ph idx="1" type="body"/>
          </p:nvPr>
        </p:nvSpPr>
        <p:spPr>
          <a:xfrm>
            <a:off x="457200" y="1600200"/>
            <a:ext cx="8002587"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Comic Sans MS"/>
              <a:buNone/>
            </a:pPr>
            <a:r>
              <a:rPr b="0" i="0" lang="en-GB" sz="2000" u="none">
                <a:solidFill>
                  <a:schemeClr val="dk1"/>
                </a:solidFill>
                <a:latin typeface="Comic Sans MS"/>
                <a:ea typeface="Comic Sans MS"/>
                <a:cs typeface="Comic Sans MS"/>
                <a:sym typeface="Comic Sans MS"/>
              </a:rPr>
              <a:t>     </a:t>
            </a:r>
            <a:r>
              <a:rPr b="0" i="0" lang="en-GB" sz="2400" u="none">
                <a:solidFill>
                  <a:schemeClr val="dk1"/>
                </a:solidFill>
                <a:latin typeface="Arial"/>
                <a:ea typeface="Arial"/>
                <a:cs typeface="Arial"/>
                <a:sym typeface="Arial"/>
              </a:rPr>
              <a:t>Even before birth, a girl has 1-2 million tiny eggs in her ovaries. When puberty is reached usually an egg is released each month from her ovaries. </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rtl="0" algn="l">
              <a:lnSpc>
                <a:spcPct val="90000"/>
              </a:lnSpc>
              <a:spcBef>
                <a:spcPts val="480"/>
              </a:spcBef>
              <a:spcAft>
                <a:spcPts val="0"/>
              </a:spcAft>
              <a:buClr>
                <a:schemeClr val="dk1"/>
              </a:buClr>
              <a:buSzPts val="2400"/>
              <a:buFont typeface="Arial"/>
              <a:buNone/>
            </a:pPr>
            <a:r>
              <a:rPr b="0" i="0" lang="en-GB" sz="2400" u="none">
                <a:solidFill>
                  <a:schemeClr val="dk1"/>
                </a:solidFill>
                <a:latin typeface="Arial"/>
                <a:ea typeface="Arial"/>
                <a:cs typeface="Arial"/>
                <a:sym typeface="Arial"/>
              </a:rPr>
              <a:t>    The egg moves from the ovary and along the fallopian tube and down into the (womb) uterus.</a:t>
            </a:r>
            <a:endParaRPr/>
          </a:p>
          <a:p>
            <a:pPr indent="-342900" lvl="0" marL="342900" rtl="0" algn="l">
              <a:lnSpc>
                <a:spcPct val="9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42900" lvl="0" marL="342900" rtl="0" algn="l">
              <a:lnSpc>
                <a:spcPct val="90000"/>
              </a:lnSpc>
              <a:spcBef>
                <a:spcPts val="480"/>
              </a:spcBef>
              <a:spcAft>
                <a:spcPts val="0"/>
              </a:spcAft>
              <a:buClr>
                <a:schemeClr val="dk1"/>
              </a:buClr>
              <a:buSzPts val="2400"/>
              <a:buFont typeface="Arial"/>
              <a:buNone/>
            </a:pPr>
            <a:r>
              <a:rPr b="0" i="0" lang="en-GB" sz="2400" u="none">
                <a:solidFill>
                  <a:schemeClr val="dk1"/>
                </a:solidFill>
                <a:latin typeface="Arial"/>
                <a:ea typeface="Arial"/>
                <a:cs typeface="Arial"/>
                <a:sym typeface="Arial"/>
              </a:rPr>
              <a:t>The lining of the womb is thick and gets thicker to protect the egg. When the egg does not need to be protected anymore and the egg and uterus lining leave your body through your vagina; this is your period.</a:t>
            </a:r>
            <a:endParaRPr/>
          </a:p>
          <a:p>
            <a:pPr indent="-342900" lvl="0" marL="34290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omic Sans MS"/>
              <a:ea typeface="Comic Sans MS"/>
              <a:cs typeface="Comic Sans MS"/>
              <a:sym typeface="Comic Sans MS"/>
            </a:endParaRPr>
          </a:p>
          <a:p>
            <a:pPr indent="-342900" lvl="0" marL="342900" rtl="0" algn="l">
              <a:lnSpc>
                <a:spcPct val="90000"/>
              </a:lnSpc>
              <a:spcBef>
                <a:spcPts val="400"/>
              </a:spcBef>
              <a:spcAft>
                <a:spcPts val="0"/>
              </a:spcAft>
              <a:buClr>
                <a:schemeClr val="dk1"/>
              </a:buClr>
              <a:buSzPts val="2000"/>
              <a:buFont typeface="Comic Sans MS"/>
              <a:buNone/>
            </a:pPr>
            <a:r>
              <a:rPr b="0" i="0" lang="en-GB" sz="2000" u="none">
                <a:solidFill>
                  <a:schemeClr val="dk1"/>
                </a:solidFill>
                <a:latin typeface="Comic Sans MS"/>
                <a:ea typeface="Comic Sans MS"/>
                <a:cs typeface="Comic Sans MS"/>
                <a:sym typeface="Comic Sans MS"/>
              </a:rPr>
              <a:t>    </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214312" y="357187"/>
            <a:ext cx="8643937"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3600"/>
              <a:buFont typeface="Arial"/>
              <a:buNone/>
            </a:pPr>
            <a:r>
              <a:rPr b="1" i="0" lang="en-GB" sz="3600" u="sng">
                <a:solidFill>
                  <a:srgbClr val="0D0D0D"/>
                </a:solidFill>
                <a:latin typeface="Arial"/>
                <a:ea typeface="Arial"/>
                <a:cs typeface="Arial"/>
                <a:sym typeface="Arial"/>
              </a:rPr>
              <a:t>The Female Reproductive System</a:t>
            </a:r>
            <a:endParaRPr/>
          </a:p>
        </p:txBody>
      </p:sp>
      <p:pic>
        <p:nvPicPr>
          <p:cNvPr id="176" name="Google Shape;176;p31"/>
          <p:cNvPicPr preferRelativeResize="0"/>
          <p:nvPr/>
        </p:nvPicPr>
        <p:blipFill rotWithShape="1">
          <a:blip r:embed="rId3">
            <a:alphaModFix/>
          </a:blip>
          <a:srcRect b="0" l="0" r="0" t="0"/>
          <a:stretch/>
        </p:blipFill>
        <p:spPr>
          <a:xfrm>
            <a:off x="500062" y="1643062"/>
            <a:ext cx="8243887" cy="5000625"/>
          </a:xfrm>
          <a:prstGeom prst="rect">
            <a:avLst/>
          </a:prstGeom>
          <a:noFill/>
          <a:ln>
            <a:noFill/>
          </a:ln>
        </p:spPr>
      </p:pic>
      <p:pic>
        <p:nvPicPr>
          <p:cNvPr id="177" name="Google Shape;177;p31"/>
          <p:cNvPicPr preferRelativeResize="0"/>
          <p:nvPr/>
        </p:nvPicPr>
        <p:blipFill rotWithShape="1">
          <a:blip r:embed="rId4">
            <a:alphaModFix/>
          </a:blip>
          <a:srcRect b="0" l="0" r="0" t="0"/>
          <a:stretch/>
        </p:blipFill>
        <p:spPr>
          <a:xfrm>
            <a:off x="6000750" y="4357687"/>
            <a:ext cx="2500312" cy="1660525"/>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Tahoma"/>
              <a:buNone/>
            </a:pPr>
            <a:r>
              <a:rPr b="1" i="0" lang="en-GB" sz="5400" u="none">
                <a:solidFill>
                  <a:schemeClr val="dk1"/>
                </a:solidFill>
                <a:latin typeface="Tahoma"/>
                <a:ea typeface="Tahoma"/>
                <a:cs typeface="Tahoma"/>
                <a:sym typeface="Tahoma"/>
              </a:rPr>
              <a:t>PSHE</a:t>
            </a:r>
            <a:endParaRPr/>
          </a:p>
        </p:txBody>
      </p:sp>
      <p:sp>
        <p:nvSpPr>
          <p:cNvPr id="64" name="Google Shape;64;p14"/>
          <p:cNvSpPr txBox="1"/>
          <p:nvPr>
            <p:ph idx="1" type="body"/>
          </p:nvPr>
        </p:nvSpPr>
        <p:spPr>
          <a:xfrm>
            <a:off x="919162" y="1196975"/>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Tahoma"/>
              <a:buNone/>
            </a:pPr>
            <a:r>
              <a:rPr b="0" i="0" lang="en-GB" sz="4000" u="sng">
                <a:solidFill>
                  <a:schemeClr val="dk1"/>
                </a:solidFill>
                <a:latin typeface="Tahoma"/>
                <a:ea typeface="Tahoma"/>
                <a:cs typeface="Tahoma"/>
                <a:sym typeface="Tahoma"/>
              </a:rPr>
              <a:t>What does PSHE stand for?</a:t>
            </a:r>
            <a:endParaRPr b="0" i="0" sz="4000" u="sng">
              <a:solidFill>
                <a:srgbClr val="FF0000"/>
              </a:solidFill>
              <a:latin typeface="Tahoma"/>
              <a:ea typeface="Tahoma"/>
              <a:cs typeface="Tahoma"/>
              <a:sym typeface="Tahoma"/>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Personal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Social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Health</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Economic </a:t>
            </a:r>
            <a:endParaRPr/>
          </a:p>
        </p:txBody>
      </p:sp>
      <p:pic>
        <p:nvPicPr>
          <p:cNvPr descr="Related image" id="65" name="Google Shape;65;p14"/>
          <p:cNvPicPr preferRelativeResize="0"/>
          <p:nvPr/>
        </p:nvPicPr>
        <p:blipFill rotWithShape="1">
          <a:blip r:embed="rId3">
            <a:alphaModFix/>
          </a:blip>
          <a:srcRect b="0" l="18902" r="20091" t="0"/>
          <a:stretch/>
        </p:blipFill>
        <p:spPr>
          <a:xfrm>
            <a:off x="4716462" y="2205037"/>
            <a:ext cx="3665537" cy="3886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5400"/>
              <a:buFont typeface="Arial"/>
              <a:buNone/>
            </a:pPr>
            <a:r>
              <a:rPr b="1" i="0" lang="en-GB" sz="5400" u="sng">
                <a:solidFill>
                  <a:srgbClr val="0D0D0D"/>
                </a:solidFill>
                <a:latin typeface="Arial"/>
                <a:ea typeface="Arial"/>
                <a:cs typeface="Arial"/>
                <a:sym typeface="Arial"/>
              </a:rPr>
              <a:t>The Period</a:t>
            </a:r>
            <a:endParaRPr/>
          </a:p>
        </p:txBody>
      </p:sp>
      <p:sp>
        <p:nvSpPr>
          <p:cNvPr id="183" name="Google Shape;183;p32"/>
          <p:cNvSpPr txBox="1"/>
          <p:nvPr>
            <p:ph idx="1" type="body"/>
          </p:nvPr>
        </p:nvSpPr>
        <p:spPr>
          <a:xfrm>
            <a:off x="457200" y="1196975"/>
            <a:ext cx="8229600" cy="47688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   </a:t>
            </a:r>
            <a:r>
              <a:rPr b="0" i="0" lang="en-GB" sz="3200" u="none">
                <a:solidFill>
                  <a:srgbClr val="0D0D0D"/>
                </a:solidFill>
                <a:latin typeface="Arial"/>
                <a:ea typeface="Arial"/>
                <a:cs typeface="Arial"/>
                <a:sym typeface="Arial"/>
              </a:rPr>
              <a:t>Bleeding can last between 3 and 8 </a:t>
            </a:r>
            <a:br>
              <a:rPr b="0" i="0" lang="en-GB" sz="3200" u="none">
                <a:solidFill>
                  <a:srgbClr val="0D0D0D"/>
                </a:solidFill>
                <a:latin typeface="Arial"/>
                <a:ea typeface="Arial"/>
                <a:cs typeface="Arial"/>
                <a:sym typeface="Arial"/>
              </a:rPr>
            </a:br>
            <a:r>
              <a:rPr b="0" i="0" lang="en-GB" sz="3200" u="none">
                <a:solidFill>
                  <a:srgbClr val="0D0D0D"/>
                </a:solidFill>
                <a:latin typeface="Arial"/>
                <a:ea typeface="Arial"/>
                <a:cs typeface="Arial"/>
                <a:sym typeface="Arial"/>
              </a:rPr>
              <a:t>days. </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D0D0D"/>
              </a:solidFill>
              <a:latin typeface="Arial"/>
              <a:ea typeface="Arial"/>
              <a:cs typeface="Arial"/>
              <a:sym typeface="Arial"/>
            </a:endParaRPr>
          </a:p>
          <a:p>
            <a:pPr indent="-342900" lvl="0" marL="342900" rtl="0" algn="l">
              <a:lnSpc>
                <a:spcPct val="100000"/>
              </a:lnSpc>
              <a:spcBef>
                <a:spcPts val="640"/>
              </a:spcBef>
              <a:spcAft>
                <a:spcPts val="0"/>
              </a:spcAft>
              <a:buClr>
                <a:srgbClr val="0D0D0D"/>
              </a:buClr>
              <a:buSzPts val="3200"/>
              <a:buFont typeface="Arial"/>
              <a:buNone/>
            </a:pPr>
            <a:r>
              <a:rPr b="0" i="0" lang="en-GB" sz="3200" u="none">
                <a:solidFill>
                  <a:srgbClr val="0D0D0D"/>
                </a:solidFill>
                <a:latin typeface="Arial"/>
                <a:ea typeface="Arial"/>
                <a:cs typeface="Arial"/>
                <a:sym typeface="Arial"/>
              </a:rPr>
              <a:t>   Blood flow may be heavier in the first few days.</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D0D0D"/>
              </a:solidFill>
              <a:latin typeface="Arial"/>
              <a:ea typeface="Arial"/>
              <a:cs typeface="Arial"/>
              <a:sym typeface="Arial"/>
            </a:endParaRPr>
          </a:p>
          <a:p>
            <a:pPr indent="-342900" lvl="0" marL="342900" rtl="0" algn="l">
              <a:lnSpc>
                <a:spcPct val="100000"/>
              </a:lnSpc>
              <a:spcBef>
                <a:spcPts val="640"/>
              </a:spcBef>
              <a:spcAft>
                <a:spcPts val="0"/>
              </a:spcAft>
              <a:buClr>
                <a:srgbClr val="0D0D0D"/>
              </a:buClr>
              <a:buSzPts val="3200"/>
              <a:buFont typeface="Arial"/>
              <a:buNone/>
            </a:pPr>
            <a:r>
              <a:rPr b="0" i="0" lang="en-GB" sz="3200" u="none">
                <a:solidFill>
                  <a:srgbClr val="0D0D0D"/>
                </a:solidFill>
                <a:latin typeface="Arial"/>
                <a:ea typeface="Arial"/>
                <a:cs typeface="Arial"/>
                <a:sym typeface="Arial"/>
              </a:rPr>
              <a:t>   The average blood loss is only around 80ml (roughly 3 tablespoons)</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D0D0D"/>
              </a:solidFill>
              <a:latin typeface="Arial"/>
              <a:ea typeface="Arial"/>
              <a:cs typeface="Arial"/>
              <a:sym typeface="Arial"/>
            </a:endParaRPr>
          </a:p>
          <a:p>
            <a:pPr indent="-342900" lvl="0" marL="342900" rtl="0" algn="l">
              <a:lnSpc>
                <a:spcPct val="100000"/>
              </a:lnSpc>
              <a:spcBef>
                <a:spcPts val="640"/>
              </a:spcBef>
              <a:spcAft>
                <a:spcPts val="0"/>
              </a:spcAft>
              <a:buClr>
                <a:srgbClr val="0D0D0D"/>
              </a:buClr>
              <a:buSzPts val="3200"/>
              <a:buFont typeface="Arial"/>
              <a:buNone/>
            </a:pPr>
            <a:r>
              <a:rPr b="0" i="0" lang="en-GB" sz="3200" u="none">
                <a:solidFill>
                  <a:srgbClr val="0D0D0D"/>
                </a:solidFill>
                <a:latin typeface="Arial"/>
                <a:ea typeface="Arial"/>
                <a:cs typeface="Arial"/>
                <a:sym typeface="Arial"/>
              </a:rPr>
              <a:t>  </a:t>
            </a:r>
            <a:endParaRPr b="0" i="0" sz="3600" u="none">
              <a:solidFill>
                <a:srgbClr val="0D0D0D"/>
              </a:solidFill>
              <a:latin typeface="Arial"/>
              <a:ea typeface="Arial"/>
              <a:cs typeface="Arial"/>
              <a:sym typeface="Arial"/>
            </a:endParaRPr>
          </a:p>
          <a:p>
            <a:pPr indent="-114300" lvl="0" marL="342900" rtl="0" algn="l">
              <a:spcBef>
                <a:spcPts val="720"/>
              </a:spcBef>
              <a:spcAft>
                <a:spcPts val="0"/>
              </a:spcAft>
              <a:buClr>
                <a:schemeClr val="dk1"/>
              </a:buClr>
              <a:buSzPts val="3600"/>
              <a:buFont typeface="Arial"/>
              <a:buNone/>
            </a:pPr>
            <a:r>
              <a:t/>
            </a:r>
            <a:endParaRPr b="0" i="0" sz="3600" u="none">
              <a:solidFill>
                <a:srgbClr val="0D0D0D"/>
              </a:solidFill>
              <a:latin typeface="Arial"/>
              <a:ea typeface="Arial"/>
              <a:cs typeface="Arial"/>
              <a:sym typeface="A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Comic Sans MS"/>
              <a:buNone/>
            </a:pPr>
            <a:r>
              <a:rPr b="1" i="0" lang="en-GB" sz="4400" u="sng">
                <a:solidFill>
                  <a:srgbClr val="0D0D0D"/>
                </a:solidFill>
                <a:latin typeface="Comic Sans MS"/>
                <a:ea typeface="Comic Sans MS"/>
                <a:cs typeface="Comic Sans MS"/>
                <a:sym typeface="Comic Sans MS"/>
              </a:rPr>
              <a:t>The Menstrual Cycle</a:t>
            </a:r>
            <a:endParaRPr/>
          </a:p>
        </p:txBody>
      </p:sp>
      <p:sp>
        <p:nvSpPr>
          <p:cNvPr id="189" name="Google Shape;189;p33"/>
          <p:cNvSpPr txBox="1"/>
          <p:nvPr>
            <p:ph idx="1" type="body"/>
          </p:nvPr>
        </p:nvSpPr>
        <p:spPr>
          <a:xfrm>
            <a:off x="539750" y="1628775"/>
            <a:ext cx="8229600" cy="4741862"/>
          </a:xfrm>
          <a:prstGeom prst="rect">
            <a:avLst/>
          </a:prstGeom>
          <a:noFill/>
          <a:ln>
            <a:noFill/>
          </a:ln>
        </p:spPr>
        <p:txBody>
          <a:bodyPr anchorCtr="0" anchor="t" bIns="45700" lIns="91425" spcFirstLastPara="1" rIns="91425" wrap="square" tIns="45700">
            <a:noAutofit/>
          </a:bodyPr>
          <a:lstStyle/>
          <a:p>
            <a:pPr indent="-215900" lvl="0" marL="342900" rtl="0" algn="l">
              <a:lnSpc>
                <a:spcPct val="8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560"/>
              </a:spcBef>
              <a:spcAft>
                <a:spcPts val="0"/>
              </a:spcAft>
              <a:buClr>
                <a:srgbClr val="0D0D0D"/>
              </a:buClr>
              <a:buSzPts val="2800"/>
              <a:buFont typeface="Arial"/>
              <a:buChar char="•"/>
            </a:pPr>
            <a:r>
              <a:rPr b="1" i="0" lang="en-GB" sz="2800" u="sng">
                <a:solidFill>
                  <a:srgbClr val="0D0D0D"/>
                </a:solidFill>
                <a:latin typeface="Arial"/>
                <a:ea typeface="Arial"/>
                <a:cs typeface="Arial"/>
                <a:sym typeface="Arial"/>
              </a:rPr>
              <a:t>Days 1-7</a:t>
            </a:r>
            <a:r>
              <a:rPr b="0" i="0" lang="en-GB" sz="2800" u="none">
                <a:solidFill>
                  <a:srgbClr val="0D0D0D"/>
                </a:solidFill>
                <a:latin typeface="Arial"/>
                <a:ea typeface="Arial"/>
                <a:cs typeface="Arial"/>
                <a:sym typeface="Arial"/>
              </a:rPr>
              <a:t> are the beginning of the cycle when the </a:t>
            </a:r>
            <a:endParaRPr/>
          </a:p>
          <a:p>
            <a:pPr indent="-342900" lvl="0" marL="342900" rtl="0" algn="l">
              <a:lnSpc>
                <a:spcPct val="80000"/>
              </a:lnSpc>
              <a:spcBef>
                <a:spcPts val="560"/>
              </a:spcBef>
              <a:spcAft>
                <a:spcPts val="0"/>
              </a:spcAft>
              <a:buClr>
                <a:srgbClr val="0D0D0D"/>
              </a:buClr>
              <a:buSzPts val="2800"/>
              <a:buFont typeface="Arial"/>
              <a:buChar char="•"/>
            </a:pPr>
            <a:r>
              <a:rPr b="0" i="0" lang="en-GB" sz="2800" u="none">
                <a:solidFill>
                  <a:srgbClr val="0D0D0D"/>
                </a:solidFill>
                <a:latin typeface="Arial"/>
                <a:ea typeface="Arial"/>
                <a:cs typeface="Arial"/>
                <a:sym typeface="Arial"/>
              </a:rPr>
              <a:t>lining of the womb is shed (Period).</a:t>
            </a:r>
            <a:endParaRPr/>
          </a:p>
          <a:p>
            <a:pPr indent="-165100" lvl="0" marL="342900" rtl="0" algn="l">
              <a:lnSpc>
                <a:spcPct val="80000"/>
              </a:lnSpc>
              <a:spcBef>
                <a:spcPts val="560"/>
              </a:spcBef>
              <a:spcAft>
                <a:spcPts val="0"/>
              </a:spcAft>
              <a:buClr>
                <a:schemeClr val="dk1"/>
              </a:buClr>
              <a:buSzPts val="2800"/>
              <a:buFont typeface="Arial"/>
              <a:buNone/>
            </a:pPr>
            <a:r>
              <a:t/>
            </a:r>
            <a:endParaRPr b="0" i="0" sz="2800" u="none">
              <a:solidFill>
                <a:srgbClr val="0D0D0D"/>
              </a:solidFill>
              <a:latin typeface="Arial"/>
              <a:ea typeface="Arial"/>
              <a:cs typeface="Arial"/>
              <a:sym typeface="Arial"/>
            </a:endParaRPr>
          </a:p>
          <a:p>
            <a:pPr indent="-342900" lvl="0" marL="342900" rtl="0" algn="l">
              <a:lnSpc>
                <a:spcPct val="80000"/>
              </a:lnSpc>
              <a:spcBef>
                <a:spcPts val="560"/>
              </a:spcBef>
              <a:spcAft>
                <a:spcPts val="0"/>
              </a:spcAft>
              <a:buClr>
                <a:srgbClr val="0D0D0D"/>
              </a:buClr>
              <a:buSzPts val="2800"/>
              <a:buFont typeface="Arial"/>
              <a:buChar char="•"/>
            </a:pPr>
            <a:r>
              <a:rPr b="1" i="0" lang="en-GB" sz="2800" u="sng">
                <a:solidFill>
                  <a:srgbClr val="0D0D0D"/>
                </a:solidFill>
                <a:latin typeface="Arial"/>
                <a:ea typeface="Arial"/>
                <a:cs typeface="Arial"/>
                <a:sym typeface="Arial"/>
              </a:rPr>
              <a:t>Days 7-14</a:t>
            </a:r>
            <a:r>
              <a:rPr b="0" i="0" lang="en-GB" sz="2800" u="none">
                <a:solidFill>
                  <a:srgbClr val="0D0D0D"/>
                </a:solidFill>
                <a:latin typeface="Arial"/>
                <a:ea typeface="Arial"/>
                <a:cs typeface="Arial"/>
                <a:sym typeface="Arial"/>
              </a:rPr>
              <a:t> are when the egg is being produced within the ovary. It is then released into the fallopian tube to make its way down to the womb </a:t>
            </a:r>
            <a:endParaRPr/>
          </a:p>
          <a:p>
            <a:pPr indent="-165100" lvl="0" marL="342900" rtl="0" algn="l">
              <a:lnSpc>
                <a:spcPct val="80000"/>
              </a:lnSpc>
              <a:spcBef>
                <a:spcPts val="560"/>
              </a:spcBef>
              <a:spcAft>
                <a:spcPts val="0"/>
              </a:spcAft>
              <a:buClr>
                <a:schemeClr val="dk1"/>
              </a:buClr>
              <a:buSzPts val="2800"/>
              <a:buFont typeface="Arial"/>
              <a:buNone/>
            </a:pPr>
            <a:r>
              <a:t/>
            </a:r>
            <a:endParaRPr b="1" i="0" sz="2800" u="sng">
              <a:solidFill>
                <a:srgbClr val="0D0D0D"/>
              </a:solidFill>
              <a:latin typeface="Arial"/>
              <a:ea typeface="Arial"/>
              <a:cs typeface="Arial"/>
              <a:sym typeface="Arial"/>
            </a:endParaRPr>
          </a:p>
          <a:p>
            <a:pPr indent="-342900" lvl="0" marL="342900" rtl="0" algn="l">
              <a:lnSpc>
                <a:spcPct val="80000"/>
              </a:lnSpc>
              <a:spcBef>
                <a:spcPts val="560"/>
              </a:spcBef>
              <a:spcAft>
                <a:spcPts val="0"/>
              </a:spcAft>
              <a:buClr>
                <a:srgbClr val="0D0D0D"/>
              </a:buClr>
              <a:buSzPts val="2800"/>
              <a:buFont typeface="Arial"/>
              <a:buChar char="•"/>
            </a:pPr>
            <a:r>
              <a:rPr b="1" i="0" lang="en-GB" sz="2800" u="sng">
                <a:solidFill>
                  <a:srgbClr val="0D0D0D"/>
                </a:solidFill>
                <a:latin typeface="Arial"/>
                <a:ea typeface="Arial"/>
                <a:cs typeface="Arial"/>
                <a:sym typeface="Arial"/>
              </a:rPr>
              <a:t>Days 14-28</a:t>
            </a:r>
            <a:r>
              <a:rPr b="0" i="0" lang="en-GB" sz="2800" u="none">
                <a:solidFill>
                  <a:srgbClr val="0D0D0D"/>
                </a:solidFill>
                <a:latin typeface="Arial"/>
                <a:ea typeface="Arial"/>
                <a:cs typeface="Arial"/>
                <a:sym typeface="Arial"/>
              </a:rPr>
              <a:t> are when the lining of the womb becomes thicker in blood supply to protect the egg.</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rgbClr val="0D0D0D"/>
              </a:solidFill>
              <a:latin typeface="Comic Sans MS"/>
              <a:ea typeface="Comic Sans MS"/>
              <a:cs typeface="Comic Sans MS"/>
              <a:sym typeface="Comic Sans MS"/>
            </a:endParaRPr>
          </a:p>
          <a:p>
            <a:pPr indent="-342900" lvl="0" marL="342900" rtl="0" algn="l">
              <a:lnSpc>
                <a:spcPct val="80000"/>
              </a:lnSpc>
              <a:spcBef>
                <a:spcPts val="280"/>
              </a:spcBef>
              <a:spcAft>
                <a:spcPts val="0"/>
              </a:spcAft>
              <a:buClr>
                <a:srgbClr val="0D0D0D"/>
              </a:buClr>
              <a:buSzPts val="1400"/>
              <a:buFont typeface="Arial"/>
              <a:buNone/>
            </a:pPr>
            <a:r>
              <a:rPr b="0" i="0" lang="en-GB" sz="1400" u="none">
                <a:solidFill>
                  <a:srgbClr val="0D0D0D"/>
                </a:solidFill>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MenstruationSteps" id="195" name="Google Shape;195;p34"/>
          <p:cNvPicPr preferRelativeResize="0"/>
          <p:nvPr/>
        </p:nvPicPr>
        <p:blipFill rotWithShape="1">
          <a:blip r:embed="rId3">
            <a:alphaModFix/>
          </a:blip>
          <a:srcRect b="0" l="0" r="0" t="0"/>
          <a:stretch/>
        </p:blipFill>
        <p:spPr>
          <a:xfrm>
            <a:off x="468312" y="338137"/>
            <a:ext cx="8496300" cy="6181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4400"/>
              <a:buFont typeface="Arial"/>
              <a:buNone/>
            </a:pPr>
            <a:r>
              <a:rPr b="0" i="0" lang="en-GB" sz="4400" u="sng">
                <a:solidFill>
                  <a:srgbClr val="000000"/>
                </a:solidFill>
                <a:latin typeface="Arial"/>
                <a:ea typeface="Arial"/>
                <a:cs typeface="Arial"/>
                <a:sym typeface="Arial"/>
              </a:rPr>
              <a:t>When will my period start?</a:t>
            </a:r>
            <a:endParaRPr/>
          </a:p>
        </p:txBody>
      </p:sp>
      <p:sp>
        <p:nvSpPr>
          <p:cNvPr id="201" name="Google Shape;201;p3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Arial"/>
              <a:buChar char="•"/>
            </a:pPr>
            <a:r>
              <a:rPr b="0" i="0" lang="en-GB" sz="4000" u="none">
                <a:solidFill>
                  <a:schemeClr val="dk1"/>
                </a:solidFill>
                <a:latin typeface="Arial"/>
                <a:ea typeface="Arial"/>
                <a:cs typeface="Arial"/>
                <a:sym typeface="Arial"/>
              </a:rPr>
              <a:t>Usually between 10-16 years old</a:t>
            </a:r>
            <a:endParaRPr/>
          </a:p>
          <a:p>
            <a:pPr indent="-342900" lvl="0" marL="342900" marR="0" rtl="0" algn="l">
              <a:lnSpc>
                <a:spcPct val="100000"/>
              </a:lnSpc>
              <a:spcBef>
                <a:spcPts val="800"/>
              </a:spcBef>
              <a:spcAft>
                <a:spcPts val="0"/>
              </a:spcAft>
              <a:buClr>
                <a:schemeClr val="dk1"/>
              </a:buClr>
              <a:buSzPts val="4000"/>
              <a:buFont typeface="Arial"/>
              <a:buChar char="•"/>
            </a:pPr>
            <a:r>
              <a:rPr b="0" i="0" lang="en-GB" sz="4000" u="none">
                <a:solidFill>
                  <a:schemeClr val="dk1"/>
                </a:solidFill>
                <a:latin typeface="Arial"/>
                <a:ea typeface="Arial"/>
                <a:cs typeface="Arial"/>
                <a:sym typeface="Arial"/>
              </a:rPr>
              <a:t>About 2 years after your breasts develop</a:t>
            </a:r>
            <a:endParaRPr/>
          </a:p>
          <a:p>
            <a:pPr indent="-342900" lvl="0" marL="342900" marR="0" rtl="0" algn="l">
              <a:lnSpc>
                <a:spcPct val="100000"/>
              </a:lnSpc>
              <a:spcBef>
                <a:spcPts val="800"/>
              </a:spcBef>
              <a:spcAft>
                <a:spcPts val="0"/>
              </a:spcAft>
              <a:buClr>
                <a:schemeClr val="dk1"/>
              </a:buClr>
              <a:buSzPts val="4000"/>
              <a:buFont typeface="Arial"/>
              <a:buChar char="•"/>
            </a:pPr>
            <a:r>
              <a:rPr b="0" i="0" lang="en-GB" sz="4000" u="none">
                <a:solidFill>
                  <a:schemeClr val="dk1"/>
                </a:solidFill>
                <a:latin typeface="Arial"/>
                <a:ea typeface="Arial"/>
                <a:cs typeface="Arial"/>
                <a:sym typeface="Arial"/>
              </a:rPr>
              <a:t>Soon after you grow pubic hair</a:t>
            </a:r>
            <a:endParaRPr/>
          </a:p>
          <a:p>
            <a:pPr indent="-342900" lvl="0" marL="342900" marR="0" rtl="0" algn="l">
              <a:lnSpc>
                <a:spcPct val="100000"/>
              </a:lnSpc>
              <a:spcBef>
                <a:spcPts val="800"/>
              </a:spcBef>
              <a:spcAft>
                <a:spcPts val="0"/>
              </a:spcAft>
              <a:buClr>
                <a:schemeClr val="dk1"/>
              </a:buClr>
              <a:buSzPts val="4000"/>
              <a:buFont typeface="Arial"/>
              <a:buNone/>
            </a:pPr>
            <a:br>
              <a:rPr b="0" i="0" lang="en-GB" sz="4000" u="none">
                <a:solidFill>
                  <a:schemeClr val="dk1"/>
                </a:solidFill>
                <a:latin typeface="Arial"/>
                <a:ea typeface="Arial"/>
                <a:cs typeface="Arial"/>
                <a:sym typeface="Arial"/>
              </a:rPr>
            </a:br>
            <a:r>
              <a:rPr b="1" i="0" lang="en-GB" sz="4000" u="none">
                <a:solidFill>
                  <a:schemeClr val="dk1"/>
                </a:solidFill>
                <a:latin typeface="Arial"/>
                <a:ea typeface="Arial"/>
                <a:cs typeface="Arial"/>
                <a:sym typeface="Arial"/>
              </a:rPr>
              <a:t>REMEMBER – every girl is different!</a:t>
            </a:r>
            <a:endParaRPr/>
          </a:p>
          <a:p>
            <a:pPr indent="-88900" lvl="0" marL="342900" marR="0" rtl="0" algn="l">
              <a:spcBef>
                <a:spcPts val="800"/>
              </a:spcBef>
              <a:spcAft>
                <a:spcPts val="0"/>
              </a:spcAft>
              <a:buClr>
                <a:schemeClr val="dk1"/>
              </a:buClr>
              <a:buSzPts val="4000"/>
              <a:buFont typeface="Arial"/>
              <a:buNone/>
            </a:pPr>
            <a:r>
              <a:t/>
            </a:r>
            <a:endParaRPr b="1" i="0" sz="400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What symptoms are there?</a:t>
            </a:r>
            <a:endParaRPr/>
          </a:p>
        </p:txBody>
      </p:sp>
      <p:sp>
        <p:nvSpPr>
          <p:cNvPr id="207" name="Google Shape;207;p36"/>
          <p:cNvSpPr txBox="1"/>
          <p:nvPr>
            <p:ph idx="1" type="body"/>
          </p:nvPr>
        </p:nvSpPr>
        <p:spPr>
          <a:xfrm>
            <a:off x="142875" y="1600200"/>
            <a:ext cx="8858250" cy="4525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D0D0D"/>
              </a:buClr>
              <a:buSzPts val="2800"/>
              <a:buFont typeface="Arial"/>
              <a:buNone/>
            </a:pPr>
            <a:r>
              <a:rPr b="0" i="0" lang="en-GB" sz="2800" u="none">
                <a:solidFill>
                  <a:srgbClr val="0D0D0D"/>
                </a:solidFill>
                <a:latin typeface="Arial"/>
                <a:ea typeface="Arial"/>
                <a:cs typeface="Arial"/>
                <a:sym typeface="Arial"/>
              </a:rPr>
              <a:t>Many girls will feel other symptoms during or before their period. These can include:</a:t>
            </a:r>
            <a:br>
              <a:rPr b="0" i="0" lang="en-GB" sz="2800" u="none">
                <a:solidFill>
                  <a:srgbClr val="0D0D0D"/>
                </a:solidFill>
                <a:latin typeface="Arial"/>
                <a:ea typeface="Arial"/>
                <a:cs typeface="Arial"/>
                <a:sym typeface="Arial"/>
              </a:rPr>
            </a:b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Tender breasts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Headaches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Mood swings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Stomach cramps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Tiredness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Spots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Food cravings</a:t>
            </a:r>
            <a:endParaRPr/>
          </a:p>
          <a:p>
            <a:pPr indent="-177800" lvl="0" marL="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Difficulty concentrating</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Planning</a:t>
            </a:r>
            <a:endParaRPr/>
          </a:p>
        </p:txBody>
      </p:sp>
      <p:sp>
        <p:nvSpPr>
          <p:cNvPr id="213" name="Google Shape;213;p37"/>
          <p:cNvSpPr txBox="1"/>
          <p:nvPr>
            <p:ph idx="1" type="body"/>
          </p:nvPr>
        </p:nvSpPr>
        <p:spPr>
          <a:xfrm>
            <a:off x="468312" y="1844675"/>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Periods will not have a set pattern in the beginning, they will eventually settle into their own pattern.</a:t>
            </a:r>
            <a:endParaRPr/>
          </a:p>
          <a:p>
            <a:pPr indent="-342900" lvl="0" marL="342900" rtl="0" algn="l">
              <a:lnSpc>
                <a:spcPct val="9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Periods happen once a month but your body takes time do get into a routine so for the first year or so the time between each period may vary.</a:t>
            </a:r>
            <a:endParaRPr/>
          </a:p>
          <a:p>
            <a:pPr indent="-342900" lvl="0" marL="342900" rtl="0" algn="l">
              <a:lnSpc>
                <a:spcPct val="9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You should carry some spare underwear and sanitary towels in your bag in case your period comes unexpectedly. </a:t>
            </a:r>
            <a:endParaRPr/>
          </a:p>
        </p:txBody>
      </p:sp>
      <p:pic>
        <p:nvPicPr>
          <p:cNvPr descr="MCj04041330000[1]" id="214" name="Google Shape;214;p37"/>
          <p:cNvPicPr preferRelativeResize="0"/>
          <p:nvPr/>
        </p:nvPicPr>
        <p:blipFill rotWithShape="1">
          <a:blip r:embed="rId3">
            <a:alphaModFix/>
          </a:blip>
          <a:srcRect b="0" l="0" r="0" t="0"/>
          <a:stretch/>
        </p:blipFill>
        <p:spPr>
          <a:xfrm>
            <a:off x="7235825" y="333375"/>
            <a:ext cx="1489075" cy="151130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What do I use?</a:t>
            </a:r>
            <a:r>
              <a:rPr b="0" i="0" lang="en-GB" sz="4400" u="none">
                <a:solidFill>
                  <a:srgbClr val="0D0D0D"/>
                </a:solidFill>
                <a:latin typeface="Arial"/>
                <a:ea typeface="Arial"/>
                <a:cs typeface="Arial"/>
                <a:sym typeface="Arial"/>
              </a:rPr>
              <a:t> </a:t>
            </a:r>
            <a:endParaRPr/>
          </a:p>
        </p:txBody>
      </p:sp>
      <p:sp>
        <p:nvSpPr>
          <p:cNvPr id="220" name="Google Shape;220;p3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Most girl’s will wear a sanitary towel when they have a period. It is placed within the underwear and it works by soaking up the blood.</a:t>
            </a:r>
            <a:endParaRPr/>
          </a:p>
          <a:p>
            <a:pPr indent="-1397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It is important to change the sanitary towels every 3-4 hours. This helps you to stay clean and fresh</a:t>
            </a:r>
            <a:r>
              <a:rPr b="0" i="0" lang="en-GB" sz="3200" u="none">
                <a:solidFill>
                  <a:schemeClr val="dk1"/>
                </a:solidFill>
                <a:latin typeface="Comic Sans MS"/>
                <a:ea typeface="Comic Sans MS"/>
                <a:cs typeface="Comic Sans MS"/>
                <a:sym typeface="Comic Sans MS"/>
              </a:rPr>
              <a:t>.</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A picture containing white, sitting, diaper, man&#10;&#10;Description automatically generated" id="226" name="Google Shape;226;p39"/>
          <p:cNvPicPr preferRelativeResize="0"/>
          <p:nvPr>
            <p:ph idx="1" type="body"/>
          </p:nvPr>
        </p:nvPicPr>
        <p:blipFill rotWithShape="1">
          <a:blip r:embed="rId3">
            <a:alphaModFix/>
          </a:blip>
          <a:srcRect b="0" l="0" r="0" t="0"/>
          <a:stretch/>
        </p:blipFill>
        <p:spPr>
          <a:xfrm>
            <a:off x="250825" y="44450"/>
            <a:ext cx="3667125" cy="3105150"/>
          </a:xfrm>
          <a:prstGeom prst="rect">
            <a:avLst/>
          </a:prstGeom>
          <a:noFill/>
          <a:ln>
            <a:noFill/>
          </a:ln>
        </p:spPr>
      </p:pic>
      <p:pic>
        <p:nvPicPr>
          <p:cNvPr descr="A picture containing pan&#10;&#10;Description automatically generated" id="227" name="Google Shape;227;p39"/>
          <p:cNvPicPr preferRelativeResize="0"/>
          <p:nvPr/>
        </p:nvPicPr>
        <p:blipFill rotWithShape="1">
          <a:blip r:embed="rId4">
            <a:alphaModFix/>
          </a:blip>
          <a:srcRect b="0" l="0" r="0" t="0"/>
          <a:stretch/>
        </p:blipFill>
        <p:spPr>
          <a:xfrm>
            <a:off x="461962" y="3500437"/>
            <a:ext cx="4678362" cy="3159125"/>
          </a:xfrm>
          <a:prstGeom prst="rect">
            <a:avLst/>
          </a:prstGeom>
          <a:noFill/>
          <a:ln>
            <a:noFill/>
          </a:ln>
        </p:spPr>
      </p:pic>
      <p:pic>
        <p:nvPicPr>
          <p:cNvPr descr="A close up of a piece of paper&#10;&#10;Description automatically generated" id="228" name="Google Shape;228;p39"/>
          <p:cNvPicPr preferRelativeResize="0"/>
          <p:nvPr/>
        </p:nvPicPr>
        <p:blipFill rotWithShape="1">
          <a:blip r:embed="rId5">
            <a:alphaModFix/>
          </a:blip>
          <a:srcRect b="0" l="0" r="0" t="0"/>
          <a:stretch/>
        </p:blipFill>
        <p:spPr>
          <a:xfrm>
            <a:off x="5311775" y="981075"/>
            <a:ext cx="3573462" cy="35734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4400"/>
              <a:buFont typeface="Arial"/>
              <a:buNone/>
            </a:pPr>
            <a:r>
              <a:rPr b="0" i="0" lang="en-GB" sz="4400" u="none">
                <a:solidFill>
                  <a:srgbClr val="000000"/>
                </a:solidFill>
                <a:latin typeface="Arial"/>
                <a:ea typeface="Arial"/>
                <a:cs typeface="Arial"/>
                <a:sym typeface="Arial"/>
              </a:rPr>
              <a:t>Pantiliners</a:t>
            </a:r>
            <a:endParaRPr/>
          </a:p>
        </p:txBody>
      </p:sp>
      <p:sp>
        <p:nvSpPr>
          <p:cNvPr id="234" name="Google Shape;234;p40"/>
          <p:cNvSpPr txBox="1"/>
          <p:nvPr>
            <p:ph idx="1" type="body"/>
          </p:nvPr>
        </p:nvSpPr>
        <p:spPr>
          <a:xfrm>
            <a:off x="1116012" y="14176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Worn outside your body, in your underwear</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   Can be used: </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When your period is light</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As tampon backup</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In between periods to absorb discharge</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help keep you fresh every day</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235" name="Google Shape;235;p40"/>
          <p:cNvPicPr preferRelativeResize="0"/>
          <p:nvPr/>
        </p:nvPicPr>
        <p:blipFill rotWithShape="1">
          <a:blip r:embed="rId3">
            <a:alphaModFix/>
          </a:blip>
          <a:srcRect b="7159" l="14495" r="15925" t="3868"/>
          <a:stretch/>
        </p:blipFill>
        <p:spPr>
          <a:xfrm>
            <a:off x="6777037" y="2492375"/>
            <a:ext cx="1944687" cy="16557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Sanitary Towel</a:t>
            </a:r>
            <a:endParaRPr/>
          </a:p>
        </p:txBody>
      </p:sp>
      <p:sp>
        <p:nvSpPr>
          <p:cNvPr id="241" name="Google Shape;241;p4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Worn outside your body, in your underwear.</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Many different absorbencies.</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Wings provide extra protection.</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Change frequently to keep fresh and dry (generally every 4-6 hours, more often when your period is heavy).</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They will start to leak if you don’t change them!</a:t>
            </a:r>
            <a:endParaRPr/>
          </a:p>
          <a:p>
            <a:pPr indent="-165100" lvl="0" marL="342900" marR="0" rtl="0" algn="l">
              <a:spcBef>
                <a:spcPts val="560"/>
              </a:spcBef>
              <a:spcAft>
                <a:spcPts val="0"/>
              </a:spcAft>
              <a:buClr>
                <a:schemeClr val="dk1"/>
              </a:buClr>
              <a:buSzPts val="2800"/>
              <a:buFont typeface="Arial"/>
              <a:buNone/>
            </a:pPr>
            <a:r>
              <a:t/>
            </a:r>
            <a:endParaRPr b="0" i="0" sz="2800" u="none">
              <a:solidFill>
                <a:srgbClr val="000000"/>
              </a:solidFill>
              <a:latin typeface="Arial"/>
              <a:ea typeface="Arial"/>
              <a:cs typeface="Arial"/>
              <a:sym typeface="Arial"/>
            </a:endParaRPr>
          </a:p>
        </p:txBody>
      </p:sp>
      <p:pic>
        <p:nvPicPr>
          <p:cNvPr descr="Sanitary Towel" id="242" name="Google Shape;242;p41"/>
          <p:cNvPicPr preferRelativeResize="0"/>
          <p:nvPr/>
        </p:nvPicPr>
        <p:blipFill rotWithShape="1">
          <a:blip r:embed="rId3">
            <a:alphaModFix/>
          </a:blip>
          <a:srcRect b="0" l="0" r="0" t="0"/>
          <a:stretch/>
        </p:blipFill>
        <p:spPr>
          <a:xfrm>
            <a:off x="6372225" y="2276475"/>
            <a:ext cx="2505075" cy="15128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71" name="Google Shape;7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pic>
        <p:nvPicPr>
          <p:cNvPr descr="60516C7278E80E5A2C5F56467F17E063" id="72" name="Google Shape;72;p1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How to use a sanitary towel</a:t>
            </a:r>
            <a:endParaRPr/>
          </a:p>
        </p:txBody>
      </p:sp>
      <p:sp>
        <p:nvSpPr>
          <p:cNvPr id="248" name="Google Shape;248;p42"/>
          <p:cNvSpPr txBox="1"/>
          <p:nvPr>
            <p:ph idx="1" type="body"/>
          </p:nvPr>
        </p:nvSpPr>
        <p:spPr>
          <a:xfrm>
            <a:off x="457200" y="1600200"/>
            <a:ext cx="6202362"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GB" sz="3200" u="none">
                <a:solidFill>
                  <a:schemeClr val="dk1"/>
                </a:solidFill>
                <a:latin typeface="Arial"/>
                <a:ea typeface="Arial"/>
                <a:cs typeface="Arial"/>
                <a:sym typeface="Arial"/>
              </a:rPr>
              <a:t>Pull off paper strip or wrapper.</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GB" sz="3200" u="none">
                <a:solidFill>
                  <a:schemeClr val="dk1"/>
                </a:solidFill>
                <a:latin typeface="Arial"/>
                <a:ea typeface="Arial"/>
                <a:cs typeface="Arial"/>
                <a:sym typeface="Arial"/>
              </a:rPr>
              <a:t>Attach sticky part securely to centre of underwear.</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GB" sz="3200" u="none">
                <a:solidFill>
                  <a:schemeClr val="dk1"/>
                </a:solidFill>
                <a:latin typeface="Arial"/>
                <a:ea typeface="Arial"/>
                <a:cs typeface="Arial"/>
                <a:sym typeface="Arial"/>
              </a:rPr>
              <a:t>For wings, peel off paper strips and wrap around sides of underwear.</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descr="HowToUseAPad" id="249" name="Google Shape;249;p42"/>
          <p:cNvPicPr preferRelativeResize="0"/>
          <p:nvPr/>
        </p:nvPicPr>
        <p:blipFill rotWithShape="1">
          <a:blip r:embed="rId3">
            <a:alphaModFix/>
          </a:blip>
          <a:srcRect b="0" l="0" r="0" t="0"/>
          <a:stretch/>
        </p:blipFill>
        <p:spPr>
          <a:xfrm>
            <a:off x="7019925" y="1257300"/>
            <a:ext cx="1790700" cy="4343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Things to try…</a:t>
            </a:r>
            <a:endParaRPr/>
          </a:p>
        </p:txBody>
      </p:sp>
      <p:sp>
        <p:nvSpPr>
          <p:cNvPr id="255" name="Google Shape;255;p4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Have a warm bath</a:t>
            </a:r>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Massage your stomach</a:t>
            </a:r>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Have a nice warm drink</a:t>
            </a:r>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Use a hot water bottle or use a heat pad.</a:t>
            </a:r>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Eat a well balanced diet.</a:t>
            </a:r>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Exercise</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descr="MCj04126340000[1]" id="256" name="Google Shape;256;p43"/>
          <p:cNvPicPr preferRelativeResize="0"/>
          <p:nvPr/>
        </p:nvPicPr>
        <p:blipFill rotWithShape="1">
          <a:blip r:embed="rId3">
            <a:alphaModFix/>
          </a:blip>
          <a:srcRect b="0" l="0" r="0" t="0"/>
          <a:stretch/>
        </p:blipFill>
        <p:spPr>
          <a:xfrm>
            <a:off x="6156325" y="1484312"/>
            <a:ext cx="2389187" cy="1366837"/>
          </a:xfrm>
          <a:prstGeom prst="rect">
            <a:avLst/>
          </a:prstGeom>
          <a:noFill/>
          <a:ln>
            <a:noFill/>
          </a:ln>
        </p:spPr>
      </p:pic>
      <p:pic>
        <p:nvPicPr>
          <p:cNvPr descr="MCj02507590000[1]" id="257" name="Google Shape;257;p43"/>
          <p:cNvPicPr preferRelativeResize="0"/>
          <p:nvPr/>
        </p:nvPicPr>
        <p:blipFill rotWithShape="1">
          <a:blip r:embed="rId4">
            <a:alphaModFix/>
          </a:blip>
          <a:srcRect b="0" l="0" r="0" t="0"/>
          <a:stretch/>
        </p:blipFill>
        <p:spPr>
          <a:xfrm>
            <a:off x="7286625" y="4286250"/>
            <a:ext cx="1473200" cy="2160587"/>
          </a:xfrm>
          <a:prstGeom prst="rect">
            <a:avLst/>
          </a:prstGeom>
          <a:noFill/>
          <a:ln>
            <a:noFill/>
          </a:ln>
        </p:spPr>
      </p:pic>
      <p:pic>
        <p:nvPicPr>
          <p:cNvPr descr="MCj04399350000[1]" id="258" name="Google Shape;258;p43"/>
          <p:cNvPicPr preferRelativeResize="0"/>
          <p:nvPr/>
        </p:nvPicPr>
        <p:blipFill rotWithShape="1">
          <a:blip r:embed="rId5">
            <a:alphaModFix/>
          </a:blip>
          <a:srcRect b="0" l="0" r="0" t="0"/>
          <a:stretch/>
        </p:blipFill>
        <p:spPr>
          <a:xfrm>
            <a:off x="3500437" y="4714875"/>
            <a:ext cx="1304925" cy="1819275"/>
          </a:xfrm>
          <a:prstGeom prst="rect">
            <a:avLst/>
          </a:prstGeom>
          <a:noFill/>
          <a:ln>
            <a:noFill/>
          </a:ln>
        </p:spPr>
      </p:pic>
      <p:pic>
        <p:nvPicPr>
          <p:cNvPr descr="MCj02933000000[1]" id="259" name="Google Shape;259;p43"/>
          <p:cNvPicPr preferRelativeResize="0"/>
          <p:nvPr/>
        </p:nvPicPr>
        <p:blipFill rotWithShape="1">
          <a:blip r:embed="rId6">
            <a:alphaModFix/>
          </a:blip>
          <a:srcRect b="0" l="0" r="0" t="0"/>
          <a:stretch/>
        </p:blipFill>
        <p:spPr>
          <a:xfrm>
            <a:off x="5643562" y="4714875"/>
            <a:ext cx="865187" cy="1782762"/>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ph idx="1" type="body"/>
          </p:nvPr>
        </p:nvSpPr>
        <p:spPr>
          <a:xfrm>
            <a:off x="457200" y="1600200"/>
            <a:ext cx="8229600" cy="47815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D0D0D"/>
              </a:buClr>
              <a:buSzPts val="3200"/>
              <a:buFont typeface="Arial"/>
              <a:buChar char="•"/>
            </a:pPr>
            <a:r>
              <a:rPr b="0" i="0" lang="en-GB" sz="3200" u="none">
                <a:solidFill>
                  <a:srgbClr val="0D0D0D"/>
                </a:solidFill>
                <a:latin typeface="Arial"/>
                <a:ea typeface="Arial"/>
                <a:cs typeface="Arial"/>
                <a:sym typeface="Arial"/>
              </a:rPr>
              <a:t>Having a period is a normal healthy thing to happen.</a:t>
            </a:r>
            <a:endParaRPr/>
          </a:p>
          <a:p>
            <a:pPr indent="-342900" lvl="0" marL="342900" rtl="0" algn="l">
              <a:lnSpc>
                <a:spcPct val="90000"/>
              </a:lnSpc>
              <a:spcBef>
                <a:spcPts val="640"/>
              </a:spcBef>
              <a:spcAft>
                <a:spcPts val="0"/>
              </a:spcAft>
              <a:buClr>
                <a:srgbClr val="0D0D0D"/>
              </a:buClr>
              <a:buSzPts val="3200"/>
              <a:buFont typeface="Arial"/>
              <a:buChar char="•"/>
            </a:pPr>
            <a:r>
              <a:rPr b="0" i="0" lang="en-GB" sz="3200" u="none">
                <a:solidFill>
                  <a:srgbClr val="0D0D0D"/>
                </a:solidFill>
                <a:latin typeface="Arial"/>
                <a:ea typeface="Arial"/>
                <a:cs typeface="Arial"/>
                <a:sym typeface="Arial"/>
              </a:rPr>
              <a:t>It is a natural process for every  girl/teenager/woman.</a:t>
            </a:r>
            <a:endParaRPr/>
          </a:p>
          <a:p>
            <a:pPr indent="-342900" lvl="0" marL="342900" rtl="0" algn="l">
              <a:lnSpc>
                <a:spcPct val="90000"/>
              </a:lnSpc>
              <a:spcBef>
                <a:spcPts val="640"/>
              </a:spcBef>
              <a:spcAft>
                <a:spcPts val="0"/>
              </a:spcAft>
              <a:buClr>
                <a:srgbClr val="0D0D0D"/>
              </a:buClr>
              <a:buSzPts val="3200"/>
              <a:buFont typeface="Arial"/>
              <a:buChar char="•"/>
            </a:pPr>
            <a:r>
              <a:rPr b="0" i="0" lang="en-GB" sz="3200" u="none">
                <a:solidFill>
                  <a:srgbClr val="0D0D0D"/>
                </a:solidFill>
                <a:latin typeface="Arial"/>
                <a:ea typeface="Arial"/>
                <a:cs typeface="Arial"/>
                <a:sym typeface="Arial"/>
              </a:rPr>
              <a:t>It can take some time getting used to having periods and feeling confident about dealing with them. </a:t>
            </a:r>
            <a:endParaRPr/>
          </a:p>
          <a:p>
            <a:pPr indent="-342900" lvl="0" marL="342900" rtl="0" algn="l">
              <a:lnSpc>
                <a:spcPct val="90000"/>
              </a:lnSpc>
              <a:spcBef>
                <a:spcPts val="640"/>
              </a:spcBef>
              <a:spcAft>
                <a:spcPts val="0"/>
              </a:spcAft>
              <a:buClr>
                <a:srgbClr val="0D0D0D"/>
              </a:buClr>
              <a:buSzPts val="3200"/>
              <a:buFont typeface="Arial"/>
              <a:buChar char="•"/>
            </a:pPr>
            <a:r>
              <a:rPr b="0" i="0" lang="en-GB" sz="3200" u="none">
                <a:solidFill>
                  <a:srgbClr val="0D0D0D"/>
                </a:solidFill>
                <a:latin typeface="Arial"/>
                <a:ea typeface="Arial"/>
                <a:cs typeface="Arial"/>
                <a:sym typeface="Arial"/>
              </a:rPr>
              <a:t>Periods are a sign that your body is working properly, they are a special part of being a female.</a:t>
            </a:r>
            <a:r>
              <a:rPr b="0" i="0" lang="en-GB" sz="2800" u="none">
                <a:solidFill>
                  <a:srgbClr val="0D0D0D"/>
                </a:solidFill>
                <a:latin typeface="Arial"/>
                <a:ea typeface="Arial"/>
                <a:cs typeface="Arial"/>
                <a:sym typeface="Arial"/>
              </a:rPr>
              <a:t>  </a:t>
            </a:r>
            <a:endParaRPr/>
          </a:p>
        </p:txBody>
      </p:sp>
      <p:sp>
        <p:nvSpPr>
          <p:cNvPr id="265" name="Google Shape;265;p4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Remember</a:t>
            </a:r>
            <a:endParaRPr/>
          </a:p>
        </p:txBody>
      </p:sp>
      <p:pic>
        <p:nvPicPr>
          <p:cNvPr descr="300px-FemaleSign2" id="266" name="Google Shape;266;p44"/>
          <p:cNvPicPr preferRelativeResize="0"/>
          <p:nvPr/>
        </p:nvPicPr>
        <p:blipFill rotWithShape="1">
          <a:blip r:embed="rId3">
            <a:alphaModFix/>
          </a:blip>
          <a:srcRect b="0" l="0" r="0" t="0"/>
          <a:stretch/>
        </p:blipFill>
        <p:spPr>
          <a:xfrm>
            <a:off x="7308850" y="188912"/>
            <a:ext cx="1428750" cy="1428750"/>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Questions</a:t>
            </a:r>
            <a:endParaRPr/>
          </a:p>
        </p:txBody>
      </p:sp>
      <p:sp>
        <p:nvSpPr>
          <p:cNvPr id="272" name="Google Shape;272;p4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I’ve just turned 11 but nothing is happening yet. When will I start puberty?</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Why are these changes happening to me?</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 feel a bit scared about puberty, is this normal?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6"/>
          <p:cNvPicPr preferRelativeResize="0"/>
          <p:nvPr/>
        </p:nvPicPr>
        <p:blipFill rotWithShape="1">
          <a:blip r:embed="rId3">
            <a:alphaModFix/>
          </a:blip>
          <a:srcRect b="0" l="0" r="0" t="0"/>
          <a:stretch/>
        </p:blipFill>
        <p:spPr>
          <a:xfrm>
            <a:off x="15875" y="28575"/>
            <a:ext cx="9144000" cy="6858000"/>
          </a:xfrm>
          <a:prstGeom prst="rect">
            <a:avLst/>
          </a:prstGeom>
          <a:noFill/>
          <a:ln>
            <a:noFill/>
          </a:ln>
        </p:spPr>
      </p:pic>
      <p:sp>
        <p:nvSpPr>
          <p:cNvPr id="278" name="Google Shape;278;p46"/>
          <p:cNvSpPr txBox="1"/>
          <p:nvPr>
            <p:ph type="ctrTitle"/>
          </p:nvPr>
        </p:nvSpPr>
        <p:spPr>
          <a:xfrm>
            <a:off x="971550" y="3333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8000"/>
              <a:buFont typeface="Tahoma"/>
              <a:buNone/>
            </a:pPr>
            <a:r>
              <a:rPr b="0" i="0" lang="en-GB" sz="8000" u="none">
                <a:solidFill>
                  <a:schemeClr val="dk2"/>
                </a:solidFill>
                <a:latin typeface="Tahoma"/>
                <a:ea typeface="Tahoma"/>
                <a:cs typeface="Tahoma"/>
                <a:sym typeface="Tahoma"/>
              </a:rPr>
              <a:t>Year 5</a:t>
            </a:r>
            <a:endParaRPr/>
          </a:p>
        </p:txBody>
      </p:sp>
      <p:sp>
        <p:nvSpPr>
          <p:cNvPr id="279" name="Google Shape;279;p46"/>
          <p:cNvSpPr txBox="1"/>
          <p:nvPr>
            <p:ph idx="1" type="subTitle"/>
          </p:nvPr>
        </p:nvSpPr>
        <p:spPr>
          <a:xfrm>
            <a:off x="1763712" y="148431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Relationships</a:t>
            </a:r>
            <a:endParaRPr/>
          </a:p>
          <a:p>
            <a:pPr indent="0" lvl="0" marL="0" rtl="0" algn="ctr">
              <a:lnSpc>
                <a:spcPct val="100000"/>
              </a:lnSpc>
              <a:spcBef>
                <a:spcPts val="64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Lesson 3</a:t>
            </a:r>
            <a:endParaRPr/>
          </a:p>
        </p:txBody>
      </p:sp>
      <p:pic>
        <p:nvPicPr>
          <p:cNvPr descr="Ealingmono" id="280" name="Google Shape;280;p46"/>
          <p:cNvPicPr preferRelativeResize="0"/>
          <p:nvPr/>
        </p:nvPicPr>
        <p:blipFill rotWithShape="1">
          <a:blip r:embed="rId4">
            <a:alphaModFix/>
          </a:blip>
          <a:srcRect b="0" l="0" r="0" t="0"/>
          <a:stretch/>
        </p:blipFill>
        <p:spPr>
          <a:xfrm>
            <a:off x="7812087" y="5940425"/>
            <a:ext cx="1141412" cy="666750"/>
          </a:xfrm>
          <a:prstGeom prst="rect">
            <a:avLst/>
          </a:prstGeom>
          <a:noFill/>
          <a:ln>
            <a:noFill/>
          </a:ln>
        </p:spPr>
      </p:pic>
      <p:pic>
        <p:nvPicPr>
          <p:cNvPr descr="HS-Ealing-logo - Copy" id="281" name="Google Shape;281;p46"/>
          <p:cNvPicPr preferRelativeResize="0"/>
          <p:nvPr/>
        </p:nvPicPr>
        <p:blipFill rotWithShape="1">
          <a:blip r:embed="rId5">
            <a:alphaModFix/>
          </a:blip>
          <a:srcRect b="0" l="0" r="0" t="0"/>
          <a:stretch/>
        </p:blipFill>
        <p:spPr>
          <a:xfrm>
            <a:off x="371475" y="5792787"/>
            <a:ext cx="1176337" cy="814387"/>
          </a:xfrm>
          <a:prstGeom prst="rect">
            <a:avLst/>
          </a:prstGeom>
          <a:noFill/>
          <a:ln>
            <a:noFill/>
          </a:ln>
        </p:spPr>
      </p:pic>
      <p:sp>
        <p:nvSpPr>
          <p:cNvPr id="282" name="Google Shape;282;p46"/>
          <p:cNvSpPr txBox="1"/>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p46"/>
          <p:cNvSpPr txBox="1"/>
          <p:nvPr/>
        </p:nvSpPr>
        <p:spPr>
          <a:xfrm>
            <a:off x="0" y="9144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a:solidFill>
                  <a:schemeClr val="dk1"/>
                </a:solidFill>
                <a:latin typeface="Calibri"/>
                <a:ea typeface="Calibri"/>
                <a:cs typeface="Calibri"/>
                <a:sym typeface="Calibri"/>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Tahoma"/>
              <a:buNone/>
            </a:pPr>
            <a:r>
              <a:rPr b="1" i="0" lang="en-GB" sz="5400" u="none">
                <a:solidFill>
                  <a:schemeClr val="dk1"/>
                </a:solidFill>
                <a:latin typeface="Tahoma"/>
                <a:ea typeface="Tahoma"/>
                <a:cs typeface="Tahoma"/>
                <a:sym typeface="Tahoma"/>
              </a:rPr>
              <a:t>PSHE</a:t>
            </a:r>
            <a:endParaRPr/>
          </a:p>
        </p:txBody>
      </p:sp>
      <p:sp>
        <p:nvSpPr>
          <p:cNvPr id="289" name="Google Shape;289;p47"/>
          <p:cNvSpPr txBox="1"/>
          <p:nvPr>
            <p:ph idx="1" type="body"/>
          </p:nvPr>
        </p:nvSpPr>
        <p:spPr>
          <a:xfrm>
            <a:off x="919162" y="1196975"/>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Tahoma"/>
              <a:buNone/>
            </a:pPr>
            <a:r>
              <a:rPr b="0" i="0" lang="en-GB" sz="4000" u="sng">
                <a:solidFill>
                  <a:schemeClr val="dk1"/>
                </a:solidFill>
                <a:latin typeface="Tahoma"/>
                <a:ea typeface="Tahoma"/>
                <a:cs typeface="Tahoma"/>
                <a:sym typeface="Tahoma"/>
              </a:rPr>
              <a:t>What does PSHE stand for?</a:t>
            </a:r>
            <a:endParaRPr b="0" i="0" sz="4000" u="sng">
              <a:solidFill>
                <a:srgbClr val="FF0000"/>
              </a:solidFill>
              <a:latin typeface="Tahoma"/>
              <a:ea typeface="Tahoma"/>
              <a:cs typeface="Tahoma"/>
              <a:sym typeface="Tahoma"/>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Personal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Social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Health</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Economic </a:t>
            </a:r>
            <a:endParaRPr/>
          </a:p>
        </p:txBody>
      </p:sp>
      <p:pic>
        <p:nvPicPr>
          <p:cNvPr descr="Related image" id="290" name="Google Shape;290;p47"/>
          <p:cNvPicPr preferRelativeResize="0"/>
          <p:nvPr/>
        </p:nvPicPr>
        <p:blipFill rotWithShape="1">
          <a:blip r:embed="rId3">
            <a:alphaModFix/>
          </a:blip>
          <a:srcRect b="0" l="18902" r="20091" t="0"/>
          <a:stretch/>
        </p:blipFill>
        <p:spPr>
          <a:xfrm>
            <a:off x="4716462" y="2205037"/>
            <a:ext cx="3665537" cy="3886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296" name="Google Shape;296;p4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pic>
        <p:nvPicPr>
          <p:cNvPr descr="60516C7278E80E5A2C5F56467F17E063" id="297" name="Google Shape;297;p48"/>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303" name="Google Shape;303;p4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304" name="Google Shape;304;p49"/>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311" name="Google Shape;311;p50"/>
          <p:cNvSpPr txBox="1"/>
          <p:nvPr>
            <p:ph idx="1" type="body"/>
          </p:nvPr>
        </p:nvSpPr>
        <p:spPr>
          <a:xfrm>
            <a:off x="1403350" y="1196975"/>
            <a:ext cx="7056437"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R</a:t>
            </a:r>
            <a:r>
              <a:rPr b="0" i="0" lang="en-GB" sz="3600" u="none">
                <a:solidFill>
                  <a:schemeClr val="dk1"/>
                </a:solidFill>
                <a:latin typeface="Tahoma"/>
                <a:ea typeface="Tahoma"/>
                <a:cs typeface="Tahoma"/>
                <a:sym typeface="Tahoma"/>
              </a:rPr>
              <a:t> - Respect</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O</a:t>
            </a:r>
            <a:r>
              <a:rPr b="0" i="0" lang="en-GB" sz="3600" u="none">
                <a:solidFill>
                  <a:schemeClr val="dk1"/>
                </a:solidFill>
                <a:latin typeface="Tahoma"/>
                <a:ea typeface="Tahoma"/>
                <a:cs typeface="Tahoma"/>
                <a:sym typeface="Tahoma"/>
              </a:rPr>
              <a:t> – Openness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C</a:t>
            </a:r>
            <a:r>
              <a:rPr b="0" i="0" lang="en-GB" sz="3600" u="none">
                <a:solidFill>
                  <a:schemeClr val="dk1"/>
                </a:solidFill>
                <a:latin typeface="Tahoma"/>
                <a:ea typeface="Tahoma"/>
                <a:cs typeface="Tahoma"/>
                <a:sym typeface="Tahoma"/>
              </a:rPr>
              <a:t> – Confidential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K</a:t>
            </a:r>
            <a:r>
              <a:rPr b="0" i="0" lang="en-GB" sz="3600" u="none">
                <a:solidFill>
                  <a:schemeClr val="dk1"/>
                </a:solidFill>
                <a:latin typeface="Tahoma"/>
                <a:ea typeface="Tahoma"/>
                <a:cs typeface="Tahoma"/>
                <a:sym typeface="Tahoma"/>
              </a:rPr>
              <a:t> - Kind</a:t>
            </a:r>
            <a:endParaRPr/>
          </a:p>
        </p:txBody>
      </p:sp>
      <p:sp>
        <p:nvSpPr>
          <p:cNvPr descr="data:image/jpeg;base64,/9j/4AAQSkZJRgABAQAAAQABAAD/2wCEAAkGBxQTEhUUExMWFhUUFhgYFxgWFxcWHBsXGBgYGBcVHBgYHSggHholHBcYITEiJSkrLi4uFx8zODUsNygtLisBCgoKDQ0OFBAQFywcHBwrLCwsLCwsLCwrLCwsLCwsLDcsLCwsLCwsLCwsKyssLywsLCwsLCwsLCwsLCwsLCssLP/AABEIAMMBAwMBIgACEQEDEQH/xAAcAAEAAQUBAQAAAAAAAAAAAAAABgIDBAUHAQj/xABKEAACAQMBBQQGBAoHBwUAAAABAgMABBEhBQYSMUETUWFxByIyQoGRFHKhsRUjM1JigpKiwdFDRGNzsuHwFiRTVIOT0yVFVaPC/8QAFgEBAQEAAAAAAAAAAAAAAAAAAAEC/8QAGhEBAQEBAQEBAAAAAAAAAAAAAAERMQIhEv/aAAwDAQACEQMRAD8A7jSlKBXhbHxoTVvOtBdpSlApSlApSlApSqcmgqpVIPfVVApSsHa22be2XjuJo4l73YLnwAOpPgKDOpUIPpIil0srW6vO544jHF3ayS8I+yrX4X21MAUtLO1B5ieZ52HjiEBftoJ5Sufvsfa8hy+11jHVIbOLHwZ2LVd/2Yujz2veZ8FgUfLgpgndeE1zi6tdt22Xt7yK9Uf0VxEkTY7leMgFvrECr1h6TUUiPaNvLZSaAlg0kevXjC8vHBAzqaDoINe1YsrpJUV43V0YZDIQykeBGlX6BSlKBSlKBSlUk91BVSqMmqxQKUpQK8Jr01ayf8qAarVaKuKqoFKUoFKUoFKUoKW6U0616wqkmgZ0qrlQCudelHbMsrxbJtGxPdjMzjXsrf3iccuIA/AEe8KCq43nutoyvDsxlito24Zb5gH4mHtJbodG+udNcjGhbIsN07G3btJB28/Wa5YzyE9/rZC/ACqp3isYI7aBeFI14QBz7ySe8k5J7zWDDKzlWGiYORpz1/yrUiakcm11GiqT56CsWTash5YHkP51g0qi89255u3zx91WzIe8/M1TQDP+udEX4rl15MfI6/f1rIkuYplMdxGrow1DKGXX9E1g8RryitTPuDJbMZ9j3TWzE5MLEyQP4YOcd2ufDFZuw/SbwSC22tD9Cn6SH8hJy9YPqFGveV/SzpWfbXTIdDp1HQ1n31nb30LRTxq6HmrcwfzlPMHuYa1mwSdWyMjUHlXtcz9F15JaXNzsid2cQDtbVm5tA2PVzjHq8S/EuOS6dMqKUpSg8blXlekVTnHOg9B7qIKKKqoFKUoFeBa9pQKUpQKUpQKUpQKUpQKUpQa3eTbUdnbS3MvsRKWx1Y8lQeLMQB51APR3s+RYptp3Yzd3x4+XsRf0cY1OAQAcfmhB0qjfKT8KbUi2cuTa2eJrwjkz4/Fw+PPH6z9VqUbZnywQcl5+f+Q++rEaa9te0IJJz18c86sz38cREYDO+NI41LtjXBPRQcHViAe+syRcgjJBPUYz5jPWtau1o4m7C1iaWXmUhUu2T78jnlk+8x8zWkXlkum1W0wO6SZVb5IrD7aHaBQ4nieH9JsMn7an1R4uFFZEdntNxxfRo0/Rkn9b/wCsMufjWLNteWFhHeQvBxnhVmKyRse4OpIB56HB0JxgZorPrA/CRY/iIZZ+nEgVU8+N2AYfV4qy5nVUJbAQDXPLh7vKsfZ97dXQBtLcmL3ZZGEMZHQqPaZe5lBHjRFuS8nTV7OXHUxtHJjxI4g3yBrIsb+OYExtnBwwIKsp58LIwDKfAgVXLDtKLVrUSDr9HmDEDv4ZAhPkMmtetzDdHiQmO4i0JKmOROvZyxtgle9T5jBwQVtquW8pRgw6faOoqzHnA4sZxrjlnwz0qqiNf6Q4TBJabViGtnIBNgZLWsp4X5anh4jj65PSulo4IBByCMgjqDyNRm2hSeB4JBlWVkYd6OCP5/KvPRtdM1ksMhzLaO9rJ5wnhVvjHwN+tWa0lNKUqBSlKBSlKBSlKBSlKBSlKBSlKBSlKBSlKBWh343jXZ9lLctglRiNT70jaIvlnU+ANb6uWbdf8KbaS3GtrszEk3c9wfYQ69MY/VkHWg2Ho92KbKyMk+Tc3JM9wTzLvqqHyzr4lqvuxJJPM6ms/a91xHhHJefif8q020rsRRPIeSKT/KtxGHN2t1cCzt24MANcTDXsozoAP7RtQB4E9CD0LYmxobSIRQIFXmTzZm6u7HVmPeaj/o42b2NqruPx1we3lJ58TgFVP1U4V+B76mFZtUrF2ls+OeJ4ZVDxyDDA/eD0IOoI1BAIqPXO88zLLNBDGbeAsGkllKF+H22UBThB0YnUa4xjO52BtlLqLjUFSrFHQ4JVwASuRzGCrA9QwOnKmVJZxzDYezHuL38HTnjismdp885UUr9GRx3OrqxHIhWHKuwKMaDkKiGwEX8M7TI59lZZ/Zl/kK3e3tsdgEVE7WaZuGKPi4ASObM2DwoMjJAPtDTWnTja1Ht69147oBweyuEH4qdR6y/ot+fGeqn4YOtY9rvQ6XItruONGYqFeNyy8T54FYMAQGIKg9TpgVJ5OVLMJZXNNlXrtxxTKEuITwyqNRyysiHqjDUH7jpWwrG38iEM1veLphhbzeMUh9QnvKyYx/eNWTWoMzZM3DIB0bT+X+vGrWxJOw2xcw8lvII7hO7tIj2MoHiV7Mnyqypxr3Vg78XQhuNl3/JYrgwydwjuU4WLfV4ftqUjpVKUrKlKUoFKUoFKUoFKUoFKUoFKUoFKUoFKVEd8t63hdbOzUS30wyqn2YU6zynoo6Drp8Qb774/RSLa1j+kX0w/FQr7o/4sh91Bz1xnHQZI0e6eyDs+1MTOHuZXaW5kBJzI3QE6nA0z35PWrmxNlJZq5Dma6mObi5f2nbuXuQdAKyG8eXXNakR4zAak4HjUf9IGfoEwHVT/AITW84ve4hwcPIDPxyPuqze2YlidMkhxkZ7+YHgPCqiXbMuFKqV9kgFfIjI+ytyjZFcg3M3nFtw2V0ezKHhgkfRWQezEzHQSL7OvMAV0uC7rDTlu3d1rlE+is12IdI/93V5UmjGOAvwKeBsYDcXDrkesoBrom4+yXghdpV4HmfjKZB4FCKiqSDjiwuTgkZOMnGa25vQBkkADmTXNt8t9jd5stnsW4/VmuE9kKfajjbkzkaFhooJ68tX1b8YniS6tblbwh9tXEufxV/xJEc6E22Fhx4PGsjD4d9S7fzY00pimhDM0QkRlRuF+GTgPaIdPXUxjTIOCSMkAGGbW3eH0aNIvUkg4WjZNCGQghl8QQCB4Y61Kdzt/kuAsNyVhuxoVJwsuPfiJ555lPaXXmNacurZLMRfdXdm4luu0kNy5MsTzTXSNGeGBg8cSK6gtk4GVHCBxHIIAPWLiTAq3JdVrb++VVLMwVVGSzEAAd5J0FS3Tz5xGPSbKPoMgPWSAD63bx4q5B7K5/NH3VF9pbS/CVzGkWfosDcZfkJXAIyufcUE4PVjnkM1JmbXhXGeZznGOR+NWLV3NYG+tn9I2TdxD2o07Vev5MiTA8wrD9asqNvzQOHXUEc86jA+NZVrNwtkjIOjDvU8xVRvty9r/AEuxtrjIJkiUtjX1wOGQfBww+FbquVbhTfgvaEmy3Y/R7nM9kxJI19uHJ66fNc+/XVaw0UpSgUpSgUpSgUpVJ50Di8K9BrzxrwmgrpSlApStRvZvBHY2stzLyjGi9Wc6Ig8yRr01PSg1W/e9htAkFuokvLjSFDyUdZ5O6NdfMjHeRoNh7NFsj+sZJpjxXE7e3K/8EHJUGgFaPcdHnVtoXB47m7JJPRIgxCxIOi+rn5ZzjNSqtSIUryqhp41UQ7fDeea2UdhEhXiZOJ8txMgyyIisNQdCSfdbTStxuztV7iISMEIIBDRk4OR1RtUbwyw8eg13pNsDLYScPOEiUY00U+ufPhZj44rnW4G9RtZOzc/inOhJ0Unv7lPf0Pmaiut7Z2HDcqRIoOeuAfLIPOo/FudPDgW17PEg5IsrhR+owYVLredXXiU5H3eBq7VRD33Nkl0uruacZzwySO6/seqv2VItl7KigXEagaYzpy7hjQDwFZ1KBWo2xu7BcA8ajJ56AgnvIPXxGDW3oKCKJupOgAi2hcxqBgKJXIx9Vy2B5V4Ny+Mg3NxLPw6/jHeT4gOeEfs1MoIwck1QYzk46UVi2dokS8KDA+0+ZqGb8b5zWZAjWLJJAV+J2IHNjwsoUfFjqOWoG43p3njto2PF4ZHVvzU7z49K47b8e0L2NX5zSKuB7sYOWA8l4j86lHb9g7ReVMSxiOUKjlQcqVkGVZSR3ggg6gqeYwTta84R3eHw7q9qo1m9mxDe2wWM8N1bN21q45h1wTGD44HxCnpUs9H+9C7Qs0mxwyr6k6cikq+0MdAeY8D3g1p0YggjQjlUa2lcnZd9+Eoh/utyVjv41HsOSeG4AHeTnzLDm4xLFjsNKtW1wsiK6MGR1DKynIKkZDAjmCKqZqyr1mryMYFUqKuAUHtKUoFUsOtVUoKDiqgKYr2gUpSgVxv03X3bXdnZA+ogNzKO/msYPycfr12SvnneK67fbF/LnIjZYF8OzAVx+0p+dWdEi9HUv+5CPOTDLLGfg5Zf3WWpPUF3Kuuzu5YT7M6CVPrx4SQeZUofganVaZADzHfXpb/X+ulUivaCl0BBBGQQQQeoOhFfPG8+xzaXMkBzhTlCfejbVD8tD4g19E1EPSLusbyEPEPx8IJQfnrzaPz6jx061Krn+6G+j2xCSkmPkG5lR3Ee8v2iut7M25FMoYMNeRzlT5N/OvncjGh0I557+6srZ20pYDmJyueY5g+anQ00x9I17XG9l+kR00kQ+cbafsNp9tSCD0lREauR9aI//kVdHRKCuft6RocflflE/wDEVqr/ANI6nIUSv8o1/n9lB06e8RObanoOf2cvjUS3v33jhUoDr0RT6zfWPRfv8a5vtHfG4kBVCIlPMJnJHix/hio+T1PM6k+PfU0xmbW2pJcPxyH6qjko7h/PrU99D+xCWe7caAGOLxJ/KN8Bhfi1QndzYcl5OsMemdXbmETqx/gOpIr6A2dYpBEkUYwkahVH8T4k6k95pBk0pSqhVE0SurI6hkdSrKeTKdCDVdKCMbn7ek2TciwuG4rOUlraRjrECdUb9AE4J6ZzyJx19RmuFekK2Wa4hRgDwwSnyLOgQ/uN54NT70M7ee52eElJMtq7QOTzIXBQ/skLnqUNZsaTsCvaUqBSlKBSlKDwnGprn93vZdXrOuzezit0Yo17MOMMwyG7CPQMAffY8J17tbe9W1TtCV7KFytpC3DeSocGRv8Ak42H75HIaeBvqAFVFUKiAKiKMBVGgAFWRGFJsN5Py+1r5m69lItuue8LEmnzNYzblFjxRbW2irdM3JfB8QQCR4Zrb0rWDXQ71X+zSBtFfpdrnH0uFMOg75ohpwjvHdzYnFcw2DP2puJv+NcyuPJjn+JrtEV2w0PrDkQddKhO8O4YLNcbNIjk5vbHAjk+p0VviB9XWpwRu6doyk6DLW7iQDvXlIn6yFh8q6bbXCyIroco6hlPeGGQflXLrLaActGymOWPR4n0ZT158x41v9yNp9k5s3OFOXtye46vD5qdR4E91VE3pSlApSlBAt/NwvpBae2AE3N05CTxB5B/sPgdTyldnSl2j7Ng66MrDhK+eeVfSdavbex7ecAzL6w0WQEoy+HGPuOhqYuuJQbtsfbcDwUcX2nFZibtx9Wc/FR/Cp1c7kTLrDOki9BKOFv+5GCD+zWtm2Ber/Vi3jHLER+8yn7KCMPu9GfecfEfyrFl3a/Nk+DL/EH+FSxdjXZ/qcvxaEffJWVBuveP/Rxx/wB5ICR8IwwPzoOdXGxpk93iHepz9nP7KyN3d257yThiXCg4eRtFTzPVv0RrXUrPc2NWH0mcyE/0cYMa/HBLkfEDwqXW1ukahI1VFXQKoAA8gKYa1m7O70VlF2cYyTq7n2nbvPcO4dPma3FKVUKUpQKZrV3V4zMVTOhxpzP8hWn3pvjGiRBj9ImVgCPcjziSX62DwjxOdcGg0t/ddtcSzD2SQiH+zjyAfIsXYeDCt/6EZeG/2jF0ZYZAPH1snHm/2VGo0CgADAAAAHQDkK3/AKG1zta8PRbdFPmShH3U9cWO1UpSsKUpSgVBt+t5HMg2faMVnkXimlH9XhPNv71uSjmM500NSneHai2trNcMMiGNnx3lQSF+JwPjXA90dsPDPNPcCSQ3SRyzyKC3Zu7SMg4B6xXgI0GeHA0xysHR9n2UcESQxLwxxjCj7yT1YnUnqayKx7K9jmQPE6uh5MpBHlp18KyK0yUpSgCva8NM0Gk3q3aivQGb8XcIPxc6+0O5W/PTwOoycHnnmt0JjKtlOnBcdomHXkUBLGdG6HhU/PzAnu2994IsrD+PkGhCEBFP6UnL4DJqBR7Qlm2hbTSuGdmdMLoqpwnCKO4ZJydTnNFTS32td22kim7iHvrhZ1HiuiydBkYNb/ZG3YLnPZSAsPaQ5V180bDD5Vq6w7/ZcU2DIgLL7LjKuuOWHXDD51cRMqVDIJLyD8nMLhBj1LjR8eEy6k/WB5VnW++MQwLmOS1bvkHFHnwlTK/PFQSWmO/lVu3mV1DIysp5MpDA+RGlXKDCk2cM5jZoz+jy+VW+C4HJkbzGPuFbGlBrs3J6Rj516LSVvblIHcgx9tbClBYtrVU9kYzzPMnzNX6UoFKVq9rbfgt9JH9c+zGgLyN5IuvxOBQbSsPau1obdeKaRUzyB1Zj3Ko1Y+AFRu42reT6IBaR954ZJiPL2E/eNW7HZEcbFwC8p5yyEu5/Wbl5DAoL1xt+5n0t4uwQ/wBLOMufFYQdP1z8KjW0rVoLlHaR5fpAKO8hBIkXLJjGAFILAKBjSpdzrSb4xZtXYDJiZJR5owJ/dzVwYtSr0E25abaNx0MkcS/9MNxfYUqFbTvRFE0ncNPEn2R86696INhm02ZCHGJJszyZznMmCuc9QgQHxBrPpYmlKUrKlKUoIH6b5CNjzgHHG0Kk+BlQn7q5zsQgJI/Ljmkx5RnslHyjFdv3l2JHe20ttNnglXBI5gggqw8QwB+FcW2juxfbNTs5IDdW6ZKz24JcAknLxHUHU68vE1YlVfQl4u1iZopDzkiPCT9Yey/6wNbC325dR6SIlwv5yHsZMfVbKMfitaPZG14JMCOZSTzVvVb4Ka3N2RHG0jnAQEtnoAM8u81pF1d+YvWH0e54kOGHDHocA4z2mOoq3LvwfctJfDjeJBnx4Sx+yopYhuDLaM5Z2Hczktj4ZA+FZFXBt5977o+zFBH4szy/YAgqO273+1XZFfiiVyrOfxduoB00XWRiMHhy3tDpWHcI9xKY1VjBCyG44PaZSw4kUDmeHJx4eWes7Du7d4lW1ZDGgwFTTg8CvNW78jPfUVpti+j+yhAMym6kHvSeqg8FiXQDzzWyuN07BsEWixMpyrwM0TKe8FdD8Qa29KCOybEnj/JyiZfzZgI5P+4g4GPmq+da2DaiGUwuGimGpikADY71IJVxpzUmpBtbbsUBCkl5W9mKMcTnxx7q/pNgeNRHaewGug8sxVLliGjZT+S4PYRW6jnk6ZJJHIYI3lCuefKtXu5ftND+MAEsbGOTBBHGvPl8NK2laGtfYcXEXi4oHPvQMY/mB6p+INX4rm+i9maKde6ZDG2O7ji0z48NZdKmBFvPKPytlIPGKSKQefrMjfZWWm80WNY7hfAwuf8ADkViUpgzTvLF0Sc/9GQfeBVh95j7tpcN59in+KWrNKYD7fuT7Foi/wB7Pg/KNGH21jyX1+39JbxD9GJ5CPizgfZWRVyOLP8ADpn4/wCuVMGg21HciCZ2vpyUjdgEEcQyFJHsLnHxrN2Rs+OJBwIAzKC7c2ZiMksx1OvjWNvScwdkp9ad1iXHcx9Y+QQMaunbUSDMh7IY07TCHTIwATnp3UGyrVbW2k4dLe3USXM3sKeSr1kfuUAH5GsOPetJW4LSCe6fuijbHxJGQPHFYu5V1MrT3QjSWSWRkmjY8EiBD6qI50H1WAzwrqMVLRJ/9kJwo/8AU5O06n6PGyZ6gLkHFa7bew9o9lIg+j3KujL6hMMnrAjPC/qnGeQNbyPe+2zwys0DYzwzIU7uT6oeY5N1q8d67L/m4T5OGPyGtFc52CIjeRDbHHbQQlSkbROyyuNMM4BHD1OmMHGmpr6R2btOG4TjgljlT86NlcZ7sqefhXKLze+1OUCSzZB9QQsAwGh1lCqRrzz1qO7MlMV/bT2lsLXiuIonVZCe1SRuFlaNPxY0JOmdRnpWbB9CUqniqqopSlKBSlW2b5UGj23ulZXTcU9rGz/8QLwv4euuG+BNQ7bfokjMbfR72eBBg8D4mjCr62AvqsRkZ1LV05V76rNB80bvQoyCa97WSFjiLsvVBy/ApkWNg/GxxgAka661fm2M73kEFs8kEVyxRTOqylWClsqOIsUOAPW1BrrN96KtmyMWELRcR4iIpXjXPPIQHhHIcgOVZ+7+4FlZyiaKNmlAIV5ZHkKg6Hh4jgZGmQM6mro43a2z7LmnguubTOyyODGJVIXgdHPqa+tlS2hPga3k2z4ZT2gA4uksTFH+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jHLLT0SXCAuu02SWQlpgIuKMuSdVBYEYBwCQeXQaVZm9He2E/J31tKP7WMx6fqIa7ABVVZ1XFm3R26vSxbyaQZ+eKsvsDbo/qds31ZQP8Ugrt9Ku0xw07J24P8A26I+U8X/AJKDZW3P/jY/+/F/5K7lSm0xw8bE26f6hAPOZD90lXl3Y26f6GzXzdj9zGu1VQzU2mOORbm7bJ9ZrFfJpPv4G+6s8bh7VYa3tsnisRfT3TqowR4c66mo+VVgU2jkg9DcssivdbUkfhzjsohGRxe1huIgZ8qkmxvRPsy3wTb9u/VrhjJnxKaJ+7U4pUFq2t0jULGioo5KoCgeQGlQfe/0bpPKbqzk+i3R1YgZjl/vE7/0h35IJqe0oPn7a27m01djPYvISYVD2xWROzjkEj8K54gWPfjkK2kcV+/5LZdxn+0aKH7Wau20q7THFX3A2rcSJI/0a1AVl1dpnAYqToF4SQVHUczUht90ItlxtfTyyXcsC5QHCIrN6gKoMgMeLBY5wOQFdINW5IldSrKCCMEEAgg8wQdCKmjjz723DMWlv7iN2yVitrVHjUdArdlJ2g0zkt16VM/R5vg972sU0fBNAFLEYAZHLBCVDHgchMlMnGRr3VS+jTZzOXEBRm58EkijHcAGwB4DFb/YOwbezj7O2iWNScnGSWP5zMxLMfEk0GypSlAqgJVdKBSlKBSlKBSlKBSlKBVPDVVKBSlKBSlKBSlKBVBSq6UAClKUClKUClKUClKUCvCua9pQKUpQKUpQKUpQKUpQKUpQKUpQKUpQKUpQKUpQKUpQKUpQKUpQKUpQKUpQKUpQKUpQKUpQKUpQKUpQf//Z" id="312" name="Google Shape;312;p50"/>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13" name="Google Shape;313;p50"/>
          <p:cNvPicPr preferRelativeResize="0"/>
          <p:nvPr/>
        </p:nvPicPr>
        <p:blipFill rotWithShape="1">
          <a:blip r:embed="rId3">
            <a:alphaModFix/>
          </a:blip>
          <a:srcRect b="0" l="0" r="0" t="0"/>
          <a:stretch/>
        </p:blipFill>
        <p:spPr>
          <a:xfrm>
            <a:off x="6084887" y="2060575"/>
            <a:ext cx="2779712" cy="209391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6600"/>
              <a:buFont typeface="Arial"/>
              <a:buNone/>
            </a:pPr>
            <a:r>
              <a:rPr b="1" i="0" lang="en-GB" sz="6600" u="none">
                <a:solidFill>
                  <a:schemeClr val="dk2"/>
                </a:solidFill>
                <a:latin typeface="Arial"/>
                <a:ea typeface="Arial"/>
                <a:cs typeface="Arial"/>
                <a:sym typeface="Arial"/>
              </a:rPr>
              <a:t>Learning objective: </a:t>
            </a:r>
            <a:endParaRPr/>
          </a:p>
        </p:txBody>
      </p:sp>
      <p:sp>
        <p:nvSpPr>
          <p:cNvPr id="319" name="Google Shape;319;p5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explore the emotional and physical changes that occur during puberty</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understand male and female puberty changes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explore the impact of puberty on the body and the importance of physical hygiene</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explore ways to get support during puberty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78" name="Google Shape;78;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79" name="Google Shape;79;p16"/>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is puberty?</a:t>
            </a:r>
            <a:endParaRPr/>
          </a:p>
        </p:txBody>
      </p:sp>
      <p:sp>
        <p:nvSpPr>
          <p:cNvPr id="325" name="Google Shape;325;p5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800"/>
              <a:buFont typeface="Arial"/>
              <a:buChar char="•"/>
            </a:pPr>
            <a:r>
              <a:rPr b="0" i="0" lang="en-GB" sz="4800" u="none">
                <a:solidFill>
                  <a:schemeClr val="dk1"/>
                </a:solidFill>
                <a:latin typeface="Arial"/>
                <a:ea typeface="Arial"/>
                <a:cs typeface="Arial"/>
                <a:sym typeface="Arial"/>
              </a:rPr>
              <a:t>Puberty is the time when your body changes from being a child to a young adult.</a:t>
            </a:r>
            <a:br>
              <a:rPr b="0" i="0" lang="en-GB" sz="3200" u="none">
                <a:solidFill>
                  <a:schemeClr val="dk1"/>
                </a:solidFill>
                <a:latin typeface="Arial"/>
                <a:ea typeface="Arial"/>
                <a:cs typeface="Arial"/>
                <a:sym typeface="Arial"/>
              </a:rPr>
            </a:b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Why does it happen?</a:t>
            </a:r>
            <a:endParaRPr/>
          </a:p>
        </p:txBody>
      </p:sp>
      <p:sp>
        <p:nvSpPr>
          <p:cNvPr id="331" name="Google Shape;331;p5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Puberty starts when extra amounts of chemicals called hormones start to be produced in the body.</a:t>
            </a:r>
            <a:br>
              <a:rPr b="0" i="0" lang="en-GB" sz="3200" u="none">
                <a:solidFill>
                  <a:schemeClr val="dk1"/>
                </a:solidFill>
                <a:latin typeface="Arial"/>
                <a:ea typeface="Arial"/>
                <a:cs typeface="Arial"/>
                <a:sym typeface="Arial"/>
              </a:rPr>
            </a:b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The body produces the hormones </a:t>
            </a:r>
            <a:r>
              <a:rPr b="1" i="0" lang="en-GB" sz="3200" u="none">
                <a:solidFill>
                  <a:schemeClr val="dk1"/>
                </a:solidFill>
                <a:latin typeface="Arial"/>
                <a:ea typeface="Arial"/>
                <a:cs typeface="Arial"/>
                <a:sym typeface="Arial"/>
              </a:rPr>
              <a:t>OESTROGEN, PROGESTOGEN and TESTOSTORONE </a:t>
            </a:r>
            <a:r>
              <a:rPr b="0" i="0" lang="en-GB" sz="3200" u="none">
                <a:solidFill>
                  <a:schemeClr val="dk1"/>
                </a:solidFill>
                <a:latin typeface="Arial"/>
                <a:ea typeface="Arial"/>
                <a:cs typeface="Arial"/>
                <a:sym typeface="Arial"/>
              </a:rPr>
              <a:t>which are responsible for many different changes in the body.</a:t>
            </a:r>
            <a:br>
              <a:rPr b="0" i="0" lang="en-GB" sz="3200" u="none">
                <a:solidFill>
                  <a:schemeClr val="dk1"/>
                </a:solidFill>
                <a:latin typeface="Arial"/>
                <a:ea typeface="Arial"/>
                <a:cs typeface="Arial"/>
                <a:sym typeface="Arial"/>
              </a:rPr>
            </a:b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Physical Changes</a:t>
            </a:r>
            <a:endParaRPr/>
          </a:p>
        </p:txBody>
      </p:sp>
      <p:sp>
        <p:nvSpPr>
          <p:cNvPr id="337" name="Google Shape;337;p5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Physical changes happen because the body starts to produce chemicals called hormones; oestrogen, progesterone and testosterone. </a:t>
            </a:r>
            <a:endParaRPr b="0" i="0" sz="3200" u="non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Puberty can happen anywhere </a:t>
            </a:r>
            <a:r>
              <a:rPr b="1" i="0" lang="en-GB" sz="3200" u="none">
                <a:solidFill>
                  <a:schemeClr val="dk1"/>
                </a:solidFill>
                <a:latin typeface="Arial"/>
                <a:ea typeface="Arial"/>
                <a:cs typeface="Arial"/>
                <a:sym typeface="Arial"/>
              </a:rPr>
              <a:t>between 8 and 18 years of age. </a:t>
            </a:r>
            <a:endParaRPr/>
          </a:p>
          <a:p>
            <a:pPr indent="-139700" lvl="0" marL="342900" marR="0" rtl="0" algn="l">
              <a:spcBef>
                <a:spcPts val="640"/>
              </a:spcBef>
              <a:spcAft>
                <a:spcPts val="0"/>
              </a:spcAft>
              <a:buClr>
                <a:schemeClr val="dk1"/>
              </a:buClr>
              <a:buSzPts val="3200"/>
              <a:buFont typeface="Arial"/>
              <a:buNone/>
            </a:pPr>
            <a:r>
              <a:t/>
            </a:r>
            <a:endParaRPr b="1" i="0" sz="320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changes happen to girls?</a:t>
            </a:r>
            <a:endParaRPr/>
          </a:p>
        </p:txBody>
      </p:sp>
      <p:sp>
        <p:nvSpPr>
          <p:cNvPr id="343" name="Google Shape;343;p55"/>
          <p:cNvSpPr txBox="1"/>
          <p:nvPr>
            <p:ph idx="1" type="body"/>
          </p:nvPr>
        </p:nvSpPr>
        <p:spPr>
          <a:xfrm>
            <a:off x="914400" y="1417637"/>
            <a:ext cx="8229600" cy="59769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Get taller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Bones grow bigger and heavier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Hips get wider and more curvy</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and skin can become oily and you may get spots</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Body sweats more</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Face changes shape</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Voice gets a little deeper</a:t>
            </a:r>
            <a:endParaRPr/>
          </a:p>
          <a:p>
            <a:pPr indent="-342900" lvl="0" marL="342900" marR="0" rtl="0" algn="l">
              <a:lnSpc>
                <a:spcPct val="9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grows under the armpits, around the genitals (pubic hair) </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on arms and legs grows darker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Breasts and nipples get larger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May have mood swings</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Period starts</a:t>
            </a:r>
            <a:endParaRPr b="0" i="0" sz="2400" u="non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changes happen to boys?</a:t>
            </a:r>
            <a:endParaRPr/>
          </a:p>
        </p:txBody>
      </p:sp>
      <p:sp>
        <p:nvSpPr>
          <p:cNvPr id="349" name="Google Shape;349;p5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Get taller</a:t>
            </a:r>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Bones grow bigger and heavier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and skin can become oily and you may get spots</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Body sweats more</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Face changes shape - Nose and jaw get bigger and face gets longer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Get more muscles</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Hair grows on the face, under the armpits, around the genitals (pubic hair).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May get more hair on arms, legs and chest.</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Voice gets deeper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Penis and testicles grow bigger and longer</a:t>
            </a:r>
            <a:endParaRPr/>
          </a:p>
          <a:p>
            <a:pPr indent="-342900" lvl="0" marL="342900" marR="0" rtl="0" algn="l">
              <a:lnSpc>
                <a:spcPct val="8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May have mood swings</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7"/>
          <p:cNvSpPr txBox="1"/>
          <p:nvPr>
            <p:ph type="title"/>
          </p:nvPr>
        </p:nvSpPr>
        <p:spPr>
          <a:xfrm>
            <a:off x="214312" y="357187"/>
            <a:ext cx="8643937"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3600"/>
              <a:buFont typeface="Arial"/>
              <a:buNone/>
            </a:pPr>
            <a:r>
              <a:rPr b="1" i="0" lang="en-GB" sz="3600" u="sng">
                <a:solidFill>
                  <a:srgbClr val="0D0D0D"/>
                </a:solidFill>
                <a:latin typeface="Arial"/>
                <a:ea typeface="Arial"/>
                <a:cs typeface="Arial"/>
                <a:sym typeface="Arial"/>
              </a:rPr>
              <a:t>The Female Reproductive System</a:t>
            </a:r>
            <a:endParaRPr/>
          </a:p>
        </p:txBody>
      </p:sp>
      <p:pic>
        <p:nvPicPr>
          <p:cNvPr id="355" name="Google Shape;355;p57"/>
          <p:cNvPicPr preferRelativeResize="0"/>
          <p:nvPr/>
        </p:nvPicPr>
        <p:blipFill rotWithShape="1">
          <a:blip r:embed="rId3">
            <a:alphaModFix/>
          </a:blip>
          <a:srcRect b="0" l="0" r="0" t="0"/>
          <a:stretch/>
        </p:blipFill>
        <p:spPr>
          <a:xfrm>
            <a:off x="500062" y="1643062"/>
            <a:ext cx="8243887" cy="5000625"/>
          </a:xfrm>
          <a:prstGeom prst="rect">
            <a:avLst/>
          </a:prstGeom>
          <a:noFill/>
          <a:ln>
            <a:noFill/>
          </a:ln>
        </p:spPr>
      </p:pic>
      <p:pic>
        <p:nvPicPr>
          <p:cNvPr id="356" name="Google Shape;356;p57"/>
          <p:cNvPicPr preferRelativeResize="0"/>
          <p:nvPr/>
        </p:nvPicPr>
        <p:blipFill rotWithShape="1">
          <a:blip r:embed="rId4">
            <a:alphaModFix/>
          </a:blip>
          <a:srcRect b="0" l="0" r="0" t="0"/>
          <a:stretch/>
        </p:blipFill>
        <p:spPr>
          <a:xfrm>
            <a:off x="6000750" y="4357687"/>
            <a:ext cx="2500312" cy="1660525"/>
          </a:xfrm>
          <a:prstGeom prst="rect">
            <a:avLst/>
          </a:prstGeom>
          <a:noFill/>
          <a:ln>
            <a:noFill/>
          </a:ln>
        </p:spPr>
      </p:pic>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5400"/>
              <a:buFont typeface="Arial"/>
              <a:buNone/>
            </a:pPr>
            <a:r>
              <a:rPr b="1" i="0" lang="en-GB" sz="5400" u="sng">
                <a:solidFill>
                  <a:srgbClr val="0D0D0D"/>
                </a:solidFill>
                <a:latin typeface="Arial"/>
                <a:ea typeface="Arial"/>
                <a:cs typeface="Arial"/>
                <a:sym typeface="Arial"/>
              </a:rPr>
              <a:t>The Period</a:t>
            </a:r>
            <a:endParaRPr/>
          </a:p>
        </p:txBody>
      </p:sp>
      <p:sp>
        <p:nvSpPr>
          <p:cNvPr id="362" name="Google Shape;362;p58"/>
          <p:cNvSpPr txBox="1"/>
          <p:nvPr>
            <p:ph idx="1" type="body"/>
          </p:nvPr>
        </p:nvSpPr>
        <p:spPr>
          <a:xfrm>
            <a:off x="457200" y="1196975"/>
            <a:ext cx="8229600" cy="47688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   </a:t>
            </a:r>
            <a:r>
              <a:rPr b="0" i="0" lang="en-GB" sz="3200" u="none">
                <a:solidFill>
                  <a:srgbClr val="0D0D0D"/>
                </a:solidFill>
                <a:latin typeface="Arial"/>
                <a:ea typeface="Arial"/>
                <a:cs typeface="Arial"/>
                <a:sym typeface="Arial"/>
              </a:rPr>
              <a:t>Bleeding can last between 3 and 8 </a:t>
            </a:r>
            <a:br>
              <a:rPr b="0" i="0" lang="en-GB" sz="3200" u="none">
                <a:solidFill>
                  <a:srgbClr val="0D0D0D"/>
                </a:solidFill>
                <a:latin typeface="Arial"/>
                <a:ea typeface="Arial"/>
                <a:cs typeface="Arial"/>
                <a:sym typeface="Arial"/>
              </a:rPr>
            </a:br>
            <a:r>
              <a:rPr b="0" i="0" lang="en-GB" sz="3200" u="none">
                <a:solidFill>
                  <a:srgbClr val="0D0D0D"/>
                </a:solidFill>
                <a:latin typeface="Arial"/>
                <a:ea typeface="Arial"/>
                <a:cs typeface="Arial"/>
                <a:sym typeface="Arial"/>
              </a:rPr>
              <a:t>days. </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D0D0D"/>
              </a:solidFill>
              <a:latin typeface="Arial"/>
              <a:ea typeface="Arial"/>
              <a:cs typeface="Arial"/>
              <a:sym typeface="Arial"/>
            </a:endParaRPr>
          </a:p>
          <a:p>
            <a:pPr indent="-342900" lvl="0" marL="342900" rtl="0" algn="l">
              <a:lnSpc>
                <a:spcPct val="100000"/>
              </a:lnSpc>
              <a:spcBef>
                <a:spcPts val="640"/>
              </a:spcBef>
              <a:spcAft>
                <a:spcPts val="0"/>
              </a:spcAft>
              <a:buClr>
                <a:srgbClr val="0D0D0D"/>
              </a:buClr>
              <a:buSzPts val="3200"/>
              <a:buFont typeface="Arial"/>
              <a:buNone/>
            </a:pPr>
            <a:r>
              <a:rPr b="0" i="0" lang="en-GB" sz="3200" u="none">
                <a:solidFill>
                  <a:srgbClr val="0D0D0D"/>
                </a:solidFill>
                <a:latin typeface="Arial"/>
                <a:ea typeface="Arial"/>
                <a:cs typeface="Arial"/>
                <a:sym typeface="Arial"/>
              </a:rPr>
              <a:t>   Blood flow may be heavier in the first few days.</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D0D0D"/>
              </a:solidFill>
              <a:latin typeface="Arial"/>
              <a:ea typeface="Arial"/>
              <a:cs typeface="Arial"/>
              <a:sym typeface="Arial"/>
            </a:endParaRPr>
          </a:p>
          <a:p>
            <a:pPr indent="-342900" lvl="0" marL="342900" rtl="0" algn="l">
              <a:lnSpc>
                <a:spcPct val="100000"/>
              </a:lnSpc>
              <a:spcBef>
                <a:spcPts val="640"/>
              </a:spcBef>
              <a:spcAft>
                <a:spcPts val="0"/>
              </a:spcAft>
              <a:buClr>
                <a:srgbClr val="0D0D0D"/>
              </a:buClr>
              <a:buSzPts val="3200"/>
              <a:buFont typeface="Arial"/>
              <a:buNone/>
            </a:pPr>
            <a:r>
              <a:rPr b="0" i="0" lang="en-GB" sz="3200" u="none">
                <a:solidFill>
                  <a:srgbClr val="0D0D0D"/>
                </a:solidFill>
                <a:latin typeface="Arial"/>
                <a:ea typeface="Arial"/>
                <a:cs typeface="Arial"/>
                <a:sym typeface="Arial"/>
              </a:rPr>
              <a:t>   The average blood loss is only around 80ml (roughly 3 tablespoons)</a:t>
            </a:r>
            <a:endParaRPr/>
          </a:p>
          <a:p>
            <a:pPr indent="-342900" lvl="0" marL="342900" rtl="0" algn="l">
              <a:lnSpc>
                <a:spcPct val="100000"/>
              </a:lnSpc>
              <a:spcBef>
                <a:spcPts val="640"/>
              </a:spcBef>
              <a:spcAft>
                <a:spcPts val="0"/>
              </a:spcAft>
              <a:buClr>
                <a:schemeClr val="dk1"/>
              </a:buClr>
              <a:buSzPts val="3200"/>
              <a:buFont typeface="Arial"/>
              <a:buNone/>
            </a:pPr>
            <a:r>
              <a:t/>
            </a:r>
            <a:endParaRPr b="0" i="0" sz="3200" u="none">
              <a:solidFill>
                <a:srgbClr val="0D0D0D"/>
              </a:solidFill>
              <a:latin typeface="Arial"/>
              <a:ea typeface="Arial"/>
              <a:cs typeface="Arial"/>
              <a:sym typeface="Arial"/>
            </a:endParaRPr>
          </a:p>
          <a:p>
            <a:pPr indent="-342900" lvl="0" marL="342900" rtl="0" algn="l">
              <a:lnSpc>
                <a:spcPct val="100000"/>
              </a:lnSpc>
              <a:spcBef>
                <a:spcPts val="640"/>
              </a:spcBef>
              <a:spcAft>
                <a:spcPts val="0"/>
              </a:spcAft>
              <a:buClr>
                <a:srgbClr val="0D0D0D"/>
              </a:buClr>
              <a:buSzPts val="3200"/>
              <a:buFont typeface="Arial"/>
              <a:buNone/>
            </a:pPr>
            <a:r>
              <a:rPr b="0" i="0" lang="en-GB" sz="3200" u="none">
                <a:solidFill>
                  <a:srgbClr val="0D0D0D"/>
                </a:solidFill>
                <a:latin typeface="Arial"/>
                <a:ea typeface="Arial"/>
                <a:cs typeface="Arial"/>
                <a:sym typeface="Arial"/>
              </a:rPr>
              <a:t>  </a:t>
            </a:r>
            <a:endParaRPr b="0" i="0" sz="3600" u="none">
              <a:solidFill>
                <a:srgbClr val="0D0D0D"/>
              </a:solidFill>
              <a:latin typeface="Arial"/>
              <a:ea typeface="Arial"/>
              <a:cs typeface="Arial"/>
              <a:sym typeface="Arial"/>
            </a:endParaRPr>
          </a:p>
          <a:p>
            <a:pPr indent="-114300" lvl="0" marL="342900" rtl="0" algn="l">
              <a:spcBef>
                <a:spcPts val="720"/>
              </a:spcBef>
              <a:spcAft>
                <a:spcPts val="0"/>
              </a:spcAft>
              <a:buClr>
                <a:schemeClr val="dk1"/>
              </a:buClr>
              <a:buSzPts val="3600"/>
              <a:buFont typeface="Arial"/>
              <a:buNone/>
            </a:pPr>
            <a:r>
              <a:t/>
            </a:r>
            <a:endParaRPr b="0" i="0" sz="3600" u="none">
              <a:solidFill>
                <a:srgbClr val="0D0D0D"/>
              </a:solidFill>
              <a:latin typeface="Arial"/>
              <a:ea typeface="Arial"/>
              <a:cs typeface="Arial"/>
              <a:sym typeface="Arial"/>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Comic Sans MS"/>
              <a:buNone/>
            </a:pPr>
            <a:r>
              <a:rPr b="1" i="0" lang="en-GB" sz="4400" u="sng">
                <a:solidFill>
                  <a:srgbClr val="0D0D0D"/>
                </a:solidFill>
                <a:latin typeface="Comic Sans MS"/>
                <a:ea typeface="Comic Sans MS"/>
                <a:cs typeface="Comic Sans MS"/>
                <a:sym typeface="Comic Sans MS"/>
              </a:rPr>
              <a:t>The Menstrual Cycle</a:t>
            </a:r>
            <a:endParaRPr/>
          </a:p>
        </p:txBody>
      </p:sp>
      <p:sp>
        <p:nvSpPr>
          <p:cNvPr id="368" name="Google Shape;368;p59"/>
          <p:cNvSpPr txBox="1"/>
          <p:nvPr>
            <p:ph idx="1" type="body"/>
          </p:nvPr>
        </p:nvSpPr>
        <p:spPr>
          <a:xfrm>
            <a:off x="539750" y="1628775"/>
            <a:ext cx="8229600" cy="4741862"/>
          </a:xfrm>
          <a:prstGeom prst="rect">
            <a:avLst/>
          </a:prstGeom>
          <a:noFill/>
          <a:ln>
            <a:noFill/>
          </a:ln>
        </p:spPr>
        <p:txBody>
          <a:bodyPr anchorCtr="0" anchor="t" bIns="45700" lIns="91425" spcFirstLastPara="1" rIns="91425" wrap="square" tIns="45700">
            <a:noAutofit/>
          </a:bodyPr>
          <a:lstStyle/>
          <a:p>
            <a:pPr indent="-215900" lvl="0" marL="342900" rtl="0" algn="l">
              <a:lnSpc>
                <a:spcPct val="8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rtl="0" algn="l">
              <a:lnSpc>
                <a:spcPct val="80000"/>
              </a:lnSpc>
              <a:spcBef>
                <a:spcPts val="560"/>
              </a:spcBef>
              <a:spcAft>
                <a:spcPts val="0"/>
              </a:spcAft>
              <a:buClr>
                <a:srgbClr val="0D0D0D"/>
              </a:buClr>
              <a:buSzPts val="2800"/>
              <a:buFont typeface="Arial"/>
              <a:buChar char="•"/>
            </a:pPr>
            <a:r>
              <a:rPr b="1" i="0" lang="en-GB" sz="2800" u="sng">
                <a:solidFill>
                  <a:srgbClr val="0D0D0D"/>
                </a:solidFill>
                <a:latin typeface="Arial"/>
                <a:ea typeface="Arial"/>
                <a:cs typeface="Arial"/>
                <a:sym typeface="Arial"/>
              </a:rPr>
              <a:t>Days 1-7</a:t>
            </a:r>
            <a:r>
              <a:rPr b="0" i="0" lang="en-GB" sz="2800" u="none">
                <a:solidFill>
                  <a:srgbClr val="0D0D0D"/>
                </a:solidFill>
                <a:latin typeface="Arial"/>
                <a:ea typeface="Arial"/>
                <a:cs typeface="Arial"/>
                <a:sym typeface="Arial"/>
              </a:rPr>
              <a:t> are the beginning of the cycle when the </a:t>
            </a:r>
            <a:endParaRPr/>
          </a:p>
          <a:p>
            <a:pPr indent="-342900" lvl="0" marL="342900" rtl="0" algn="l">
              <a:lnSpc>
                <a:spcPct val="80000"/>
              </a:lnSpc>
              <a:spcBef>
                <a:spcPts val="560"/>
              </a:spcBef>
              <a:spcAft>
                <a:spcPts val="0"/>
              </a:spcAft>
              <a:buClr>
                <a:srgbClr val="0D0D0D"/>
              </a:buClr>
              <a:buSzPts val="2800"/>
              <a:buFont typeface="Arial"/>
              <a:buChar char="•"/>
            </a:pPr>
            <a:r>
              <a:rPr b="0" i="0" lang="en-GB" sz="2800" u="none">
                <a:solidFill>
                  <a:srgbClr val="0D0D0D"/>
                </a:solidFill>
                <a:latin typeface="Arial"/>
                <a:ea typeface="Arial"/>
                <a:cs typeface="Arial"/>
                <a:sym typeface="Arial"/>
              </a:rPr>
              <a:t>lining of the womb is shed (Period).</a:t>
            </a:r>
            <a:endParaRPr/>
          </a:p>
          <a:p>
            <a:pPr indent="-165100" lvl="0" marL="342900" rtl="0" algn="l">
              <a:lnSpc>
                <a:spcPct val="80000"/>
              </a:lnSpc>
              <a:spcBef>
                <a:spcPts val="560"/>
              </a:spcBef>
              <a:spcAft>
                <a:spcPts val="0"/>
              </a:spcAft>
              <a:buClr>
                <a:schemeClr val="dk1"/>
              </a:buClr>
              <a:buSzPts val="2800"/>
              <a:buFont typeface="Arial"/>
              <a:buNone/>
            </a:pPr>
            <a:r>
              <a:t/>
            </a:r>
            <a:endParaRPr b="0" i="0" sz="2800" u="none">
              <a:solidFill>
                <a:srgbClr val="0D0D0D"/>
              </a:solidFill>
              <a:latin typeface="Arial"/>
              <a:ea typeface="Arial"/>
              <a:cs typeface="Arial"/>
              <a:sym typeface="Arial"/>
            </a:endParaRPr>
          </a:p>
          <a:p>
            <a:pPr indent="-342900" lvl="0" marL="342900" rtl="0" algn="l">
              <a:lnSpc>
                <a:spcPct val="80000"/>
              </a:lnSpc>
              <a:spcBef>
                <a:spcPts val="560"/>
              </a:spcBef>
              <a:spcAft>
                <a:spcPts val="0"/>
              </a:spcAft>
              <a:buClr>
                <a:srgbClr val="0D0D0D"/>
              </a:buClr>
              <a:buSzPts val="2800"/>
              <a:buFont typeface="Arial"/>
              <a:buChar char="•"/>
            </a:pPr>
            <a:r>
              <a:rPr b="1" i="0" lang="en-GB" sz="2800" u="sng">
                <a:solidFill>
                  <a:srgbClr val="0D0D0D"/>
                </a:solidFill>
                <a:latin typeface="Arial"/>
                <a:ea typeface="Arial"/>
                <a:cs typeface="Arial"/>
                <a:sym typeface="Arial"/>
              </a:rPr>
              <a:t>Days 7-14</a:t>
            </a:r>
            <a:r>
              <a:rPr b="0" i="0" lang="en-GB" sz="2800" u="none">
                <a:solidFill>
                  <a:srgbClr val="0D0D0D"/>
                </a:solidFill>
                <a:latin typeface="Arial"/>
                <a:ea typeface="Arial"/>
                <a:cs typeface="Arial"/>
                <a:sym typeface="Arial"/>
              </a:rPr>
              <a:t> are when the egg is being produced within the ovary. It is then released into the fallopian tube to make its way down to the womb </a:t>
            </a:r>
            <a:endParaRPr/>
          </a:p>
          <a:p>
            <a:pPr indent="-165100" lvl="0" marL="342900" rtl="0" algn="l">
              <a:lnSpc>
                <a:spcPct val="80000"/>
              </a:lnSpc>
              <a:spcBef>
                <a:spcPts val="560"/>
              </a:spcBef>
              <a:spcAft>
                <a:spcPts val="0"/>
              </a:spcAft>
              <a:buClr>
                <a:schemeClr val="dk1"/>
              </a:buClr>
              <a:buSzPts val="2800"/>
              <a:buFont typeface="Arial"/>
              <a:buNone/>
            </a:pPr>
            <a:r>
              <a:t/>
            </a:r>
            <a:endParaRPr b="1" i="0" sz="2800" u="sng">
              <a:solidFill>
                <a:srgbClr val="0D0D0D"/>
              </a:solidFill>
              <a:latin typeface="Arial"/>
              <a:ea typeface="Arial"/>
              <a:cs typeface="Arial"/>
              <a:sym typeface="Arial"/>
            </a:endParaRPr>
          </a:p>
          <a:p>
            <a:pPr indent="-342900" lvl="0" marL="342900" rtl="0" algn="l">
              <a:lnSpc>
                <a:spcPct val="80000"/>
              </a:lnSpc>
              <a:spcBef>
                <a:spcPts val="560"/>
              </a:spcBef>
              <a:spcAft>
                <a:spcPts val="0"/>
              </a:spcAft>
              <a:buClr>
                <a:srgbClr val="0D0D0D"/>
              </a:buClr>
              <a:buSzPts val="2800"/>
              <a:buFont typeface="Arial"/>
              <a:buChar char="•"/>
            </a:pPr>
            <a:r>
              <a:rPr b="1" i="0" lang="en-GB" sz="2800" u="sng">
                <a:solidFill>
                  <a:srgbClr val="0D0D0D"/>
                </a:solidFill>
                <a:latin typeface="Arial"/>
                <a:ea typeface="Arial"/>
                <a:cs typeface="Arial"/>
                <a:sym typeface="Arial"/>
              </a:rPr>
              <a:t>Days 14-28</a:t>
            </a:r>
            <a:r>
              <a:rPr b="0" i="0" lang="en-GB" sz="2800" u="none">
                <a:solidFill>
                  <a:srgbClr val="0D0D0D"/>
                </a:solidFill>
                <a:latin typeface="Arial"/>
                <a:ea typeface="Arial"/>
                <a:cs typeface="Arial"/>
                <a:sym typeface="Arial"/>
              </a:rPr>
              <a:t> are when the lining of the womb becomes thicker in blood supply to protect the egg.</a:t>
            </a:r>
            <a:endParaRPr/>
          </a:p>
          <a:p>
            <a:pPr indent="-342900" lvl="0" marL="342900" rtl="0" algn="l">
              <a:lnSpc>
                <a:spcPct val="80000"/>
              </a:lnSpc>
              <a:spcBef>
                <a:spcPts val="480"/>
              </a:spcBef>
              <a:spcAft>
                <a:spcPts val="0"/>
              </a:spcAft>
              <a:buClr>
                <a:schemeClr val="dk1"/>
              </a:buClr>
              <a:buSzPts val="2400"/>
              <a:buFont typeface="Arial"/>
              <a:buNone/>
            </a:pPr>
            <a:r>
              <a:t/>
            </a:r>
            <a:endParaRPr b="0" i="0" sz="2400" u="none">
              <a:solidFill>
                <a:srgbClr val="0D0D0D"/>
              </a:solidFill>
              <a:latin typeface="Comic Sans MS"/>
              <a:ea typeface="Comic Sans MS"/>
              <a:cs typeface="Comic Sans MS"/>
              <a:sym typeface="Comic Sans MS"/>
            </a:endParaRPr>
          </a:p>
          <a:p>
            <a:pPr indent="-342900" lvl="0" marL="342900" rtl="0" algn="l">
              <a:lnSpc>
                <a:spcPct val="80000"/>
              </a:lnSpc>
              <a:spcBef>
                <a:spcPts val="280"/>
              </a:spcBef>
              <a:spcAft>
                <a:spcPts val="0"/>
              </a:spcAft>
              <a:buClr>
                <a:srgbClr val="0D0D0D"/>
              </a:buClr>
              <a:buSzPts val="1400"/>
              <a:buFont typeface="Arial"/>
              <a:buNone/>
            </a:pPr>
            <a:r>
              <a:rPr b="0" i="0" lang="en-GB" sz="1400" u="none">
                <a:solidFill>
                  <a:srgbClr val="0D0D0D"/>
                </a:solidFill>
                <a:latin typeface="Arial"/>
                <a:ea typeface="Arial"/>
                <a:cs typeface="Arial"/>
                <a:sym typeface="Arial"/>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What symptoms are there?</a:t>
            </a:r>
            <a:endParaRPr/>
          </a:p>
        </p:txBody>
      </p:sp>
      <p:sp>
        <p:nvSpPr>
          <p:cNvPr id="374" name="Google Shape;374;p60"/>
          <p:cNvSpPr txBox="1"/>
          <p:nvPr>
            <p:ph idx="1" type="body"/>
          </p:nvPr>
        </p:nvSpPr>
        <p:spPr>
          <a:xfrm>
            <a:off x="142875" y="1600200"/>
            <a:ext cx="885825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Noto Sans Symbols"/>
              <a:buChar char="▪"/>
            </a:pPr>
            <a:r>
              <a:rPr b="0" i="0" lang="en-GB" sz="2800" u="none">
                <a:solidFill>
                  <a:schemeClr val="dk1"/>
                </a:solidFill>
                <a:latin typeface="Comic Sans MS"/>
                <a:ea typeface="Comic Sans MS"/>
                <a:cs typeface="Comic Sans MS"/>
                <a:sym typeface="Comic Sans MS"/>
              </a:rPr>
              <a:t>   </a:t>
            </a:r>
            <a:r>
              <a:rPr b="0" i="0" lang="en-GB" sz="2800" u="none">
                <a:solidFill>
                  <a:srgbClr val="0D0D0D"/>
                </a:solidFill>
                <a:latin typeface="Arial"/>
                <a:ea typeface="Arial"/>
                <a:cs typeface="Arial"/>
                <a:sym typeface="Arial"/>
              </a:rPr>
              <a:t>Many girls will feel other symptoms during or before their period. These can include:</a:t>
            </a:r>
            <a:br>
              <a:rPr b="0" i="0" lang="en-GB" sz="2800" u="none">
                <a:solidFill>
                  <a:srgbClr val="0D0D0D"/>
                </a:solidFill>
                <a:latin typeface="Arial"/>
                <a:ea typeface="Arial"/>
                <a:cs typeface="Arial"/>
                <a:sym typeface="Arial"/>
              </a:rPr>
            </a:b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Tender breasts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Headaches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Mood swings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Stomach cramps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Tiredness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Spots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Food cravings</a:t>
            </a:r>
            <a:endParaRPr/>
          </a:p>
          <a:p>
            <a:pPr indent="-342900" lvl="0" marL="342900" rtl="0" algn="l">
              <a:lnSpc>
                <a:spcPct val="90000"/>
              </a:lnSpc>
              <a:spcBef>
                <a:spcPts val="560"/>
              </a:spcBef>
              <a:spcAft>
                <a:spcPts val="0"/>
              </a:spcAft>
              <a:buClr>
                <a:srgbClr val="0D0D0D"/>
              </a:buClr>
              <a:buSzPts val="2800"/>
              <a:buFont typeface="Noto Sans Symbols"/>
              <a:buChar char="▪"/>
            </a:pPr>
            <a:r>
              <a:rPr b="0" i="0" lang="en-GB" sz="2800" u="none">
                <a:solidFill>
                  <a:srgbClr val="0D0D0D"/>
                </a:solidFill>
                <a:latin typeface="Arial"/>
                <a:ea typeface="Arial"/>
                <a:cs typeface="Arial"/>
                <a:sym typeface="Arial"/>
              </a:rPr>
              <a:t>Difficulty concentrating</a:t>
            </a:r>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Planning</a:t>
            </a:r>
            <a:endParaRPr/>
          </a:p>
        </p:txBody>
      </p:sp>
      <p:sp>
        <p:nvSpPr>
          <p:cNvPr id="380" name="Google Shape;380;p61"/>
          <p:cNvSpPr txBox="1"/>
          <p:nvPr>
            <p:ph idx="1" type="body"/>
          </p:nvPr>
        </p:nvSpPr>
        <p:spPr>
          <a:xfrm>
            <a:off x="468312" y="1844675"/>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Periods will not have a set pattern in the beginning, they will eventually settle into their own pattern.</a:t>
            </a:r>
            <a:endParaRPr/>
          </a:p>
          <a:p>
            <a:pPr indent="-342900" lvl="0" marL="342900" rtl="0" algn="l">
              <a:lnSpc>
                <a:spcPct val="9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Periods happen once a month but your body takes time do get into a routine so for the first year or so the time between each period may vary.</a:t>
            </a:r>
            <a:endParaRPr/>
          </a:p>
          <a:p>
            <a:pPr indent="-342900" lvl="0" marL="342900" rtl="0" algn="l">
              <a:lnSpc>
                <a:spcPct val="9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You should carry some spare underwear and sanitary towels in your bag in case your period comes unexpectedly. </a:t>
            </a:r>
            <a:endParaRPr/>
          </a:p>
        </p:txBody>
      </p:sp>
      <p:pic>
        <p:nvPicPr>
          <p:cNvPr descr="MCj04041330000[1]" id="381" name="Google Shape;381;p61"/>
          <p:cNvPicPr preferRelativeResize="0"/>
          <p:nvPr/>
        </p:nvPicPr>
        <p:blipFill rotWithShape="1">
          <a:blip r:embed="rId3">
            <a:alphaModFix/>
          </a:blip>
          <a:srcRect b="0" l="0" r="0" t="0"/>
          <a:stretch/>
        </p:blipFill>
        <p:spPr>
          <a:xfrm>
            <a:off x="7235825" y="333375"/>
            <a:ext cx="1489075" cy="15113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86" name="Google Shape;86;p17"/>
          <p:cNvSpPr txBox="1"/>
          <p:nvPr>
            <p:ph idx="1" type="body"/>
          </p:nvPr>
        </p:nvSpPr>
        <p:spPr>
          <a:xfrm>
            <a:off x="1403350" y="1196975"/>
            <a:ext cx="7056437"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R</a:t>
            </a:r>
            <a:r>
              <a:rPr b="0" i="0" lang="en-GB" sz="3600" u="none">
                <a:solidFill>
                  <a:schemeClr val="dk1"/>
                </a:solidFill>
                <a:latin typeface="Tahoma"/>
                <a:ea typeface="Tahoma"/>
                <a:cs typeface="Tahoma"/>
                <a:sym typeface="Tahoma"/>
              </a:rPr>
              <a:t> - Respect</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O</a:t>
            </a:r>
            <a:r>
              <a:rPr b="0" i="0" lang="en-GB" sz="3600" u="none">
                <a:solidFill>
                  <a:schemeClr val="dk1"/>
                </a:solidFill>
                <a:latin typeface="Tahoma"/>
                <a:ea typeface="Tahoma"/>
                <a:cs typeface="Tahoma"/>
                <a:sym typeface="Tahoma"/>
              </a:rPr>
              <a:t> – Openness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C</a:t>
            </a:r>
            <a:r>
              <a:rPr b="0" i="0" lang="en-GB" sz="3600" u="none">
                <a:solidFill>
                  <a:schemeClr val="dk1"/>
                </a:solidFill>
                <a:latin typeface="Tahoma"/>
                <a:ea typeface="Tahoma"/>
                <a:cs typeface="Tahoma"/>
                <a:sym typeface="Tahoma"/>
              </a:rPr>
              <a:t> – Confidential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K</a:t>
            </a:r>
            <a:r>
              <a:rPr b="0" i="0" lang="en-GB" sz="3600" u="none">
                <a:solidFill>
                  <a:schemeClr val="dk1"/>
                </a:solidFill>
                <a:latin typeface="Tahoma"/>
                <a:ea typeface="Tahoma"/>
                <a:cs typeface="Tahoma"/>
                <a:sym typeface="Tahoma"/>
              </a:rPr>
              <a:t> - Kind</a:t>
            </a:r>
            <a:endParaRPr/>
          </a:p>
        </p:txBody>
      </p:sp>
      <p:sp>
        <p:nvSpPr>
          <p:cNvPr descr="data:image/jpeg;base64,/9j/4AAQSkZJRgABAQAAAQABAAD/2wCEAAkGBxQTEhUUExMWFhUUFhgYFxgWFxcWHBsXGBgYGBcVHBgYHSggHholHBcYITEiJSkrLi4uFx8zODUsNygtLisBCgoKDQ0OFBAQFywcHBwrLCwsLCwsLCwrLCwsLCwsLDcsLCwsLCwsLCwsKyssLywsLCwsLCwsLCwsLCwsLCssLP/AABEIAMMBAwMBIgACEQEDEQH/xAAcAAEAAQUBAQAAAAAAAAAAAAAABgIDBAUHAQj/xABKEAACAQMBBQQGBAoHBwUAAAABAgMABBEhBQYSMUETUWFxByIyQoGRFHKhsRUjM1JigpKiwdFDRGNzsuHwFiRTVIOT0yVFVaPC/8QAFgEBAQEAAAAAAAAAAAAAAAAAAAEC/8QAGhEBAQEBAQEBAAAAAAAAAAAAAAERMQIhEv/aAAwDAQACEQMRAD8A7jSlKBXhbHxoTVvOtBdpSlApSlApSlApSqcmgqpVIPfVVApSsHa22be2XjuJo4l73YLnwAOpPgKDOpUIPpIil0srW6vO544jHF3ayS8I+yrX4X21MAUtLO1B5ieZ52HjiEBftoJ5Sufvsfa8hy+11jHVIbOLHwZ2LVd/2Yujz2veZ8FgUfLgpgndeE1zi6tdt22Xt7yK9Uf0VxEkTY7leMgFvrECr1h6TUUiPaNvLZSaAlg0kevXjC8vHBAzqaDoINe1YsrpJUV43V0YZDIQykeBGlX6BSlKBSlKBSlUk91BVSqMmqxQKUpQK8Jr01ayf8qAarVaKuKqoFKUoFKUoFKUoKW6U0616wqkmgZ0qrlQCudelHbMsrxbJtGxPdjMzjXsrf3iccuIA/AEe8KCq43nutoyvDsxlito24Zb5gH4mHtJbodG+udNcjGhbIsN07G3btJB28/Wa5YzyE9/rZC/ACqp3isYI7aBeFI14QBz7ySe8k5J7zWDDKzlWGiYORpz1/yrUiakcm11GiqT56CsWTash5YHkP51g0qi89255u3zx91WzIe8/M1TQDP+udEX4rl15MfI6/f1rIkuYplMdxGrow1DKGXX9E1g8RryitTPuDJbMZ9j3TWzE5MLEyQP4YOcd2ufDFZuw/SbwSC22tD9Cn6SH8hJy9YPqFGveV/SzpWfbXTIdDp1HQ1n31nb30LRTxq6HmrcwfzlPMHuYa1mwSdWyMjUHlXtcz9F15JaXNzsid2cQDtbVm5tA2PVzjHq8S/EuOS6dMqKUpSg8blXlekVTnHOg9B7qIKKKqoFKUoFeBa9pQKUpQKUpQKUpQKUpQKUpQa3eTbUdnbS3MvsRKWx1Y8lQeLMQB51APR3s+RYptp3Yzd3x4+XsRf0cY1OAQAcfmhB0qjfKT8KbUi2cuTa2eJrwjkz4/Fw+PPH6z9VqUbZnywQcl5+f+Q++rEaa9te0IJJz18c86sz38cREYDO+NI41LtjXBPRQcHViAe+syRcgjJBPUYz5jPWtau1o4m7C1iaWXmUhUu2T78jnlk+8x8zWkXlkum1W0wO6SZVb5IrD7aHaBQ4nieH9JsMn7an1R4uFFZEdntNxxfRo0/Rkn9b/wCsMufjWLNteWFhHeQvBxnhVmKyRse4OpIB56HB0JxgZorPrA/CRY/iIZZ+nEgVU8+N2AYfV4qy5nVUJbAQDXPLh7vKsfZ97dXQBtLcmL3ZZGEMZHQqPaZe5lBHjRFuS8nTV7OXHUxtHJjxI4g3yBrIsb+OYExtnBwwIKsp58LIwDKfAgVXLDtKLVrUSDr9HmDEDv4ZAhPkMmtetzDdHiQmO4i0JKmOROvZyxtgle9T5jBwQVtquW8pRgw6faOoqzHnA4sZxrjlnwz0qqiNf6Q4TBJabViGtnIBNgZLWsp4X5anh4jj65PSulo4IBByCMgjqDyNRm2hSeB4JBlWVkYd6OCP5/KvPRtdM1ksMhzLaO9rJ5wnhVvjHwN+tWa0lNKUqBSlKBSlKBSlKBSlKBSlKBSlKBSlKBSlKBWh343jXZ9lLctglRiNT70jaIvlnU+ANb6uWbdf8KbaS3GtrszEk3c9wfYQ69MY/VkHWg2Ho92KbKyMk+Tc3JM9wTzLvqqHyzr4lqvuxJJPM6ms/a91xHhHJefif8q020rsRRPIeSKT/KtxGHN2t1cCzt24MANcTDXsozoAP7RtQB4E9CD0LYmxobSIRQIFXmTzZm6u7HVmPeaj/o42b2NqruPx1we3lJ58TgFVP1U4V+B76mFZtUrF2ls+OeJ4ZVDxyDDA/eD0IOoI1BAIqPXO88zLLNBDGbeAsGkllKF+H22UBThB0YnUa4xjO52BtlLqLjUFSrFHQ4JVwASuRzGCrA9QwOnKmVJZxzDYezHuL38HTnjismdp885UUr9GRx3OrqxHIhWHKuwKMaDkKiGwEX8M7TI59lZZ/Zl/kK3e3tsdgEVE7WaZuGKPi4ASObM2DwoMjJAPtDTWnTja1Ht69147oBweyuEH4qdR6y/ot+fGeqn4YOtY9rvQ6XItruONGYqFeNyy8T54FYMAQGIKg9TpgVJ5OVLMJZXNNlXrtxxTKEuITwyqNRyysiHqjDUH7jpWwrG38iEM1veLphhbzeMUh9QnvKyYx/eNWTWoMzZM3DIB0bT+X+vGrWxJOw2xcw8lvII7hO7tIj2MoHiV7Mnyqypxr3Vg78XQhuNl3/JYrgwydwjuU4WLfV4ftqUjpVKUrKlKUoFKUoFKUoFKUoFKUoFKUoFKUoFKVEd8t63hdbOzUS30wyqn2YU6zynoo6Drp8Qb774/RSLa1j+kX0w/FQr7o/4sh91Bz1xnHQZI0e6eyDs+1MTOHuZXaW5kBJzI3QE6nA0z35PWrmxNlJZq5Dma6mObi5f2nbuXuQdAKyG8eXXNakR4zAak4HjUf9IGfoEwHVT/AITW84ve4hwcPIDPxyPuqze2YlidMkhxkZ7+YHgPCqiXbMuFKqV9kgFfIjI+ytyjZFcg3M3nFtw2V0ezKHhgkfRWQezEzHQSL7OvMAV0uC7rDTlu3d1rlE+is12IdI/93V5UmjGOAvwKeBsYDcXDrkesoBrom4+yXghdpV4HmfjKZB4FCKiqSDjiwuTgkZOMnGa25vQBkkADmTXNt8t9jd5stnsW4/VmuE9kKfajjbkzkaFhooJ68tX1b8YniS6tblbwh9tXEufxV/xJEc6E22Fhx4PGsjD4d9S7fzY00pimhDM0QkRlRuF+GTgPaIdPXUxjTIOCSMkAGGbW3eH0aNIvUkg4WjZNCGQghl8QQCB4Y61Kdzt/kuAsNyVhuxoVJwsuPfiJ555lPaXXmNacurZLMRfdXdm4luu0kNy5MsTzTXSNGeGBg8cSK6gtk4GVHCBxHIIAPWLiTAq3JdVrb++VVLMwVVGSzEAAd5J0FS3Tz5xGPSbKPoMgPWSAD63bx4q5B7K5/NH3VF9pbS/CVzGkWfosDcZfkJXAIyufcUE4PVjnkM1JmbXhXGeZznGOR+NWLV3NYG+tn9I2TdxD2o07Vev5MiTA8wrD9asqNvzQOHXUEc86jA+NZVrNwtkjIOjDvU8xVRvty9r/AEuxtrjIJkiUtjX1wOGQfBww+FbquVbhTfgvaEmy3Y/R7nM9kxJI19uHJ66fNc+/XVaw0UpSgUpSgUpSgUpVJ50Di8K9BrzxrwmgrpSlApStRvZvBHY2stzLyjGi9Wc6Ig8yRr01PSg1W/e9htAkFuokvLjSFDyUdZ5O6NdfMjHeRoNh7NFsj+sZJpjxXE7e3K/8EHJUGgFaPcdHnVtoXB47m7JJPRIgxCxIOi+rn5ZzjNSqtSIUryqhp41UQ7fDeea2UdhEhXiZOJ8txMgyyIisNQdCSfdbTStxuztV7iISMEIIBDRk4OR1RtUbwyw8eg13pNsDLYScPOEiUY00U+ufPhZj44rnW4G9RtZOzc/inOhJ0Unv7lPf0Pmaiut7Z2HDcqRIoOeuAfLIPOo/FudPDgW17PEg5IsrhR+owYVLredXXiU5H3eBq7VRD33Nkl0uruacZzwySO6/seqv2VItl7KigXEagaYzpy7hjQDwFZ1KBWo2xu7BcA8ajJ56AgnvIPXxGDW3oKCKJupOgAi2hcxqBgKJXIx9Vy2B5V4Ny+Mg3NxLPw6/jHeT4gOeEfs1MoIwck1QYzk46UVi2dokS8KDA+0+ZqGb8b5zWZAjWLJJAV+J2IHNjwsoUfFjqOWoG43p3njto2PF4ZHVvzU7z49K47b8e0L2NX5zSKuB7sYOWA8l4j86lHb9g7ReVMSxiOUKjlQcqVkGVZSR3ggg6gqeYwTta84R3eHw7q9qo1m9mxDe2wWM8N1bN21q45h1wTGD44HxCnpUs9H+9C7Qs0mxwyr6k6cikq+0MdAeY8D3g1p0YggjQjlUa2lcnZd9+Eoh/utyVjv41HsOSeG4AHeTnzLDm4xLFjsNKtW1wsiK6MGR1DKynIKkZDAjmCKqZqyr1mryMYFUqKuAUHtKUoFUsOtVUoKDiqgKYr2gUpSgVxv03X3bXdnZA+ogNzKO/msYPycfr12SvnneK67fbF/LnIjZYF8OzAVx+0p+dWdEi9HUv+5CPOTDLLGfg5Zf3WWpPUF3Kuuzu5YT7M6CVPrx4SQeZUofganVaZADzHfXpb/X+ulUivaCl0BBBGQQQQeoOhFfPG8+xzaXMkBzhTlCfejbVD8tD4g19E1EPSLusbyEPEPx8IJQfnrzaPz6jx061Krn+6G+j2xCSkmPkG5lR3Ee8v2iut7M25FMoYMNeRzlT5N/OvncjGh0I557+6srZ20pYDmJyueY5g+anQ00x9I17XG9l+kR00kQ+cbafsNp9tSCD0lREauR9aI//kVdHRKCuft6RocflflE/wDEVqr/ANI6nIUSv8o1/n9lB06e8RObanoOf2cvjUS3v33jhUoDr0RT6zfWPRfv8a5vtHfG4kBVCIlPMJnJHix/hio+T1PM6k+PfU0xmbW2pJcPxyH6qjko7h/PrU99D+xCWe7caAGOLxJ/KN8Bhfi1QndzYcl5OsMemdXbmETqx/gOpIr6A2dYpBEkUYwkahVH8T4k6k95pBk0pSqhVE0SurI6hkdSrKeTKdCDVdKCMbn7ek2TciwuG4rOUlraRjrECdUb9AE4J6ZzyJx19RmuFekK2Wa4hRgDwwSnyLOgQ/uN54NT70M7ee52eElJMtq7QOTzIXBQ/skLnqUNZsaTsCvaUqBSlKBSlKDwnGprn93vZdXrOuzezit0Yo17MOMMwyG7CPQMAffY8J17tbe9W1TtCV7KFytpC3DeSocGRv8Ak42H75HIaeBvqAFVFUKiAKiKMBVGgAFWRGFJsN5Py+1r5m69lItuue8LEmnzNYzblFjxRbW2irdM3JfB8QQCR4Zrb0rWDXQ71X+zSBtFfpdrnH0uFMOg75ohpwjvHdzYnFcw2DP2puJv+NcyuPJjn+JrtEV2w0PrDkQddKhO8O4YLNcbNIjk5vbHAjk+p0VviB9XWpwRu6doyk6DLW7iQDvXlIn6yFh8q6bbXCyIroco6hlPeGGQflXLrLaActGymOWPR4n0ZT158x41v9yNp9k5s3OFOXtye46vD5qdR4E91VE3pSlApSlBAt/NwvpBae2AE3N05CTxB5B/sPgdTyldnSl2j7Ng66MrDhK+eeVfSdavbex7ecAzL6w0WQEoy+HGPuOhqYuuJQbtsfbcDwUcX2nFZibtx9Wc/FR/Cp1c7kTLrDOki9BKOFv+5GCD+zWtm2Ber/Vi3jHLER+8yn7KCMPu9GfecfEfyrFl3a/Nk+DL/EH+FSxdjXZ/qcvxaEffJWVBuveP/Rxx/wB5ICR8IwwPzoOdXGxpk93iHepz9nP7KyN3d257yThiXCg4eRtFTzPVv0RrXUrPc2NWH0mcyE/0cYMa/HBLkfEDwqXW1ukahI1VFXQKoAA8gKYa1m7O70VlF2cYyTq7n2nbvPcO4dPma3FKVUKUpQKZrV3V4zMVTOhxpzP8hWn3pvjGiRBj9ImVgCPcjziSX62DwjxOdcGg0t/ddtcSzD2SQiH+zjyAfIsXYeDCt/6EZeG/2jF0ZYZAPH1snHm/2VGo0CgADAAAAHQDkK3/AKG1zta8PRbdFPmShH3U9cWO1UpSsKUpSgVBt+t5HMg2faMVnkXimlH9XhPNv71uSjmM500NSneHai2trNcMMiGNnx3lQSF+JwPjXA90dsPDPNPcCSQ3SRyzyKC3Zu7SMg4B6xXgI0GeHA0xysHR9n2UcESQxLwxxjCj7yT1YnUnqayKx7K9jmQPE6uh5MpBHlp18KyK0yUpSgCva8NM0Gk3q3aivQGb8XcIPxc6+0O5W/PTwOoycHnnmt0JjKtlOnBcdomHXkUBLGdG6HhU/PzAnu2994IsrD+PkGhCEBFP6UnL4DJqBR7Qlm2hbTSuGdmdMLoqpwnCKO4ZJydTnNFTS32td22kim7iHvrhZ1HiuiydBkYNb/ZG3YLnPZSAsPaQ5V180bDD5Vq6w7/ZcU2DIgLL7LjKuuOWHXDD51cRMqVDIJLyD8nMLhBj1LjR8eEy6k/WB5VnW++MQwLmOS1bvkHFHnwlTK/PFQSWmO/lVu3mV1DIysp5MpDA+RGlXKDCk2cM5jZoz+jy+VW+C4HJkbzGPuFbGlBrs3J6Rj516LSVvblIHcgx9tbClBYtrVU9kYzzPMnzNX6UoFKVq9rbfgt9JH9c+zGgLyN5IuvxOBQbSsPau1obdeKaRUzyB1Zj3Ko1Y+AFRu42reT6IBaR954ZJiPL2E/eNW7HZEcbFwC8p5yyEu5/Wbl5DAoL1xt+5n0t4uwQ/wBLOMufFYQdP1z8KjW0rVoLlHaR5fpAKO8hBIkXLJjGAFILAKBjSpdzrSb4xZtXYDJiZJR5owJ/dzVwYtSr0E25abaNx0MkcS/9MNxfYUqFbTvRFE0ncNPEn2R86696INhm02ZCHGJJszyZznMmCuc9QgQHxBrPpYmlKUrKlKUoIH6b5CNjzgHHG0Kk+BlQn7q5zsQgJI/Ljmkx5RnslHyjFdv3l2JHe20ttNnglXBI5gggqw8QwB+FcW2juxfbNTs5IDdW6ZKz24JcAknLxHUHU68vE1YlVfQl4u1iZopDzkiPCT9Yey/6wNbC325dR6SIlwv5yHsZMfVbKMfitaPZG14JMCOZSTzVvVb4Ka3N2RHG0jnAQEtnoAM8u81pF1d+YvWH0e54kOGHDHocA4z2mOoq3LvwfctJfDjeJBnx4Sx+yopYhuDLaM5Z2Hczktj4ZA+FZFXBt5977o+zFBH4szy/YAgqO273+1XZFfiiVyrOfxduoB00XWRiMHhy3tDpWHcI9xKY1VjBCyG44PaZSw4kUDmeHJx4eWes7Du7d4lW1ZDGgwFTTg8CvNW78jPfUVpti+j+yhAMym6kHvSeqg8FiXQDzzWyuN07BsEWixMpyrwM0TKe8FdD8Qa29KCOybEnj/JyiZfzZgI5P+4g4GPmq+da2DaiGUwuGimGpikADY71IJVxpzUmpBtbbsUBCkl5W9mKMcTnxx7q/pNgeNRHaewGug8sxVLliGjZT+S4PYRW6jnk6ZJJHIYI3lCuefKtXu5ftND+MAEsbGOTBBHGvPl8NK2laGtfYcXEXi4oHPvQMY/mB6p+INX4rm+i9maKde6ZDG2O7ji0z48NZdKmBFvPKPytlIPGKSKQefrMjfZWWm80WNY7hfAwuf8ADkViUpgzTvLF0Sc/9GQfeBVh95j7tpcN59in+KWrNKYD7fuT7Foi/wB7Pg/KNGH21jyX1+39JbxD9GJ5CPizgfZWRVyOLP8ADpn4/wCuVMGg21HciCZ2vpyUjdgEEcQyFJHsLnHxrN2Rs+OJBwIAzKC7c2ZiMksx1OvjWNvScwdkp9ad1iXHcx9Y+QQMaunbUSDMh7IY07TCHTIwATnp3UGyrVbW2k4dLe3USXM3sKeSr1kfuUAH5GsOPetJW4LSCe6fuijbHxJGQPHFYu5V1MrT3QjSWSWRkmjY8EiBD6qI50H1WAzwrqMVLRJ/9kJwo/8AU5O06n6PGyZ6gLkHFa7bew9o9lIg+j3KujL6hMMnrAjPC/qnGeQNbyPe+2zwys0DYzwzIU7uT6oeY5N1q8d67L/m4T5OGPyGtFc52CIjeRDbHHbQQlSkbROyyuNMM4BHD1OmMHGmpr6R2btOG4TjgljlT86NlcZ7sqefhXKLze+1OUCSzZB9QQsAwGh1lCqRrzz1qO7MlMV/bT2lsLXiuIonVZCe1SRuFlaNPxY0JOmdRnpWbB9CUqniqqopSlKBSlW2b5UGj23ulZXTcU9rGz/8QLwv4euuG+BNQ7bfokjMbfR72eBBg8D4mjCr62AvqsRkZ1LV05V76rNB80bvQoyCa97WSFjiLsvVBy/ApkWNg/GxxgAka661fm2M73kEFs8kEVyxRTOqylWClsqOIsUOAPW1BrrN96KtmyMWELRcR4iIpXjXPPIQHhHIcgOVZ+7+4FlZyiaKNmlAIV5ZHkKg6Hh4jgZGmQM6mro43a2z7LmnguubTOyyODGJVIXgdHPqa+tlS2hPga3k2z4ZT2gA4uksTFH+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jHLLT0SXCAuu02SWQlpgIuKMuSdVBYEYBwCQeXQaVZm9He2E/J31tKP7WMx6fqIa7ABVVZ1XFm3R26vSxbyaQZ+eKsvsDbo/qds31ZQP8Ugrt9Ku0xw07J24P8A26I+U8X/AJKDZW3P/jY/+/F/5K7lSm0xw8bE26f6hAPOZD90lXl3Y26f6GzXzdj9zGu1VQzU2mOORbm7bJ9ZrFfJpPv4G+6s8bh7VYa3tsnisRfT3TqowR4c66mo+VVgU2jkg9DcssivdbUkfhzjsohGRxe1huIgZ8qkmxvRPsy3wTb9u/VrhjJnxKaJ+7U4pUFq2t0jULGioo5KoCgeQGlQfe/0bpPKbqzk+i3R1YgZjl/vE7/0h35IJqe0oPn7a27m01djPYvISYVD2xWROzjkEj8K54gWPfjkK2kcV+/5LZdxn+0aKH7Wau20q7THFX3A2rcSJI/0a1AVl1dpnAYqToF4SQVHUczUht90ItlxtfTyyXcsC5QHCIrN6gKoMgMeLBY5wOQFdINW5IldSrKCCMEEAgg8wQdCKmjjz723DMWlv7iN2yVitrVHjUdArdlJ2g0zkt16VM/R5vg972sU0fBNAFLEYAZHLBCVDHgchMlMnGRr3VS+jTZzOXEBRm58EkijHcAGwB4DFb/YOwbezj7O2iWNScnGSWP5zMxLMfEk0GypSlAqgJVdKBSlKBSlKBSlKBSlKBVPDVVKBSlKBSlKBSlKBVBSq6UAClKUClKUClKUClKUCvCua9pQKUpQKUpQKUpQKUpQKUpQKUpQKUpQKUpQKUpQKUpQKUpQKUpQKUpQKUpQKUpQKUpQKUpQKUpQKUpQf//Z" id="87" name="Google Shape;87;p17"/>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88" name="Google Shape;88;p17"/>
          <p:cNvPicPr preferRelativeResize="0"/>
          <p:nvPr/>
        </p:nvPicPr>
        <p:blipFill rotWithShape="1">
          <a:blip r:embed="rId3">
            <a:alphaModFix/>
          </a:blip>
          <a:srcRect b="0" l="0" r="0" t="0"/>
          <a:stretch/>
        </p:blipFill>
        <p:spPr>
          <a:xfrm>
            <a:off x="6084887" y="2060575"/>
            <a:ext cx="2779712" cy="20939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D0D0D"/>
              </a:buClr>
              <a:buSzPts val="4400"/>
              <a:buFont typeface="Arial"/>
              <a:buNone/>
            </a:pPr>
            <a:r>
              <a:rPr b="1" i="0" lang="en-GB" sz="4400" u="sng">
                <a:solidFill>
                  <a:srgbClr val="0D0D0D"/>
                </a:solidFill>
                <a:latin typeface="Arial"/>
                <a:ea typeface="Arial"/>
                <a:cs typeface="Arial"/>
                <a:sym typeface="Arial"/>
              </a:rPr>
              <a:t>What do I use?</a:t>
            </a:r>
            <a:r>
              <a:rPr b="0" i="0" lang="en-GB" sz="4400" u="none">
                <a:solidFill>
                  <a:srgbClr val="0D0D0D"/>
                </a:solidFill>
                <a:latin typeface="Arial"/>
                <a:ea typeface="Arial"/>
                <a:cs typeface="Arial"/>
                <a:sym typeface="Arial"/>
              </a:rPr>
              <a:t> </a:t>
            </a:r>
            <a:endParaRPr/>
          </a:p>
        </p:txBody>
      </p:sp>
      <p:sp>
        <p:nvSpPr>
          <p:cNvPr id="387" name="Google Shape;387;p6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Most girl’s will wear a sanitary towel when they have a period. It is placed within the knickers and it works by soaking up the blood.</a:t>
            </a:r>
            <a:endParaRPr/>
          </a:p>
          <a:p>
            <a:pPr indent="-139700" lvl="0" marL="34290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It is important to change the sanitary towels every 3-4 hours. This helps you to stay clean and fresh</a:t>
            </a:r>
            <a:r>
              <a:rPr b="0" i="0" lang="en-GB" sz="3200" u="none">
                <a:solidFill>
                  <a:schemeClr val="dk1"/>
                </a:solidFill>
                <a:latin typeface="Comic Sans MS"/>
                <a:ea typeface="Comic Sans MS"/>
                <a:cs typeface="Comic Sans MS"/>
                <a:sym typeface="Comic Sans MS"/>
              </a:rPr>
              <a:t>.</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A picture containing white, sitting, diaper, man&#10;&#10;Description automatically generated" id="393" name="Google Shape;393;p63"/>
          <p:cNvPicPr preferRelativeResize="0"/>
          <p:nvPr>
            <p:ph idx="1" type="body"/>
          </p:nvPr>
        </p:nvPicPr>
        <p:blipFill rotWithShape="1">
          <a:blip r:embed="rId3">
            <a:alphaModFix/>
          </a:blip>
          <a:srcRect b="0" l="0" r="0" t="0"/>
          <a:stretch/>
        </p:blipFill>
        <p:spPr>
          <a:xfrm>
            <a:off x="250825" y="44450"/>
            <a:ext cx="3667125" cy="3105150"/>
          </a:xfrm>
          <a:prstGeom prst="rect">
            <a:avLst/>
          </a:prstGeom>
          <a:noFill/>
          <a:ln>
            <a:noFill/>
          </a:ln>
        </p:spPr>
      </p:pic>
      <p:pic>
        <p:nvPicPr>
          <p:cNvPr descr="A picture containing pan&#10;&#10;Description automatically generated" id="394" name="Google Shape;394;p63"/>
          <p:cNvPicPr preferRelativeResize="0"/>
          <p:nvPr/>
        </p:nvPicPr>
        <p:blipFill rotWithShape="1">
          <a:blip r:embed="rId4">
            <a:alphaModFix/>
          </a:blip>
          <a:srcRect b="0" l="0" r="0" t="0"/>
          <a:stretch/>
        </p:blipFill>
        <p:spPr>
          <a:xfrm>
            <a:off x="461962" y="3500437"/>
            <a:ext cx="4678362" cy="3159125"/>
          </a:xfrm>
          <a:prstGeom prst="rect">
            <a:avLst/>
          </a:prstGeom>
          <a:noFill/>
          <a:ln>
            <a:noFill/>
          </a:ln>
        </p:spPr>
      </p:pic>
      <p:pic>
        <p:nvPicPr>
          <p:cNvPr descr="A close up of a piece of paper&#10;&#10;Description automatically generated" id="395" name="Google Shape;395;p63"/>
          <p:cNvPicPr preferRelativeResize="0"/>
          <p:nvPr/>
        </p:nvPicPr>
        <p:blipFill rotWithShape="1">
          <a:blip r:embed="rId5">
            <a:alphaModFix/>
          </a:blip>
          <a:srcRect b="0" l="0" r="0" t="0"/>
          <a:stretch/>
        </p:blipFill>
        <p:spPr>
          <a:xfrm>
            <a:off x="5311775" y="981075"/>
            <a:ext cx="3573462" cy="357346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4400"/>
              <a:buFont typeface="Arial"/>
              <a:buNone/>
            </a:pPr>
            <a:r>
              <a:rPr b="0" i="0" lang="en-GB" sz="4400" u="none">
                <a:solidFill>
                  <a:srgbClr val="000000"/>
                </a:solidFill>
                <a:latin typeface="Arial"/>
                <a:ea typeface="Arial"/>
                <a:cs typeface="Arial"/>
                <a:sym typeface="Arial"/>
              </a:rPr>
              <a:t>Pantiliners</a:t>
            </a:r>
            <a:endParaRPr/>
          </a:p>
        </p:txBody>
      </p:sp>
      <p:sp>
        <p:nvSpPr>
          <p:cNvPr id="401" name="Google Shape;401;p64"/>
          <p:cNvSpPr txBox="1"/>
          <p:nvPr>
            <p:ph idx="1" type="body"/>
          </p:nvPr>
        </p:nvSpPr>
        <p:spPr>
          <a:xfrm>
            <a:off x="1116012" y="14176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Worn outside your body, in your underwear</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   Can be used: </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When your period is light</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As tampon backup</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In between periods to absorb discharge</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help keep you fresh every day</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402" name="Google Shape;402;p64"/>
          <p:cNvPicPr preferRelativeResize="0"/>
          <p:nvPr/>
        </p:nvPicPr>
        <p:blipFill rotWithShape="1">
          <a:blip r:embed="rId3">
            <a:alphaModFix/>
          </a:blip>
          <a:srcRect b="7159" l="14495" r="15925" t="3868"/>
          <a:stretch/>
        </p:blipFill>
        <p:spPr>
          <a:xfrm>
            <a:off x="6777037" y="2492375"/>
            <a:ext cx="1944687" cy="16557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Sanitary Towel</a:t>
            </a:r>
            <a:endParaRPr/>
          </a:p>
        </p:txBody>
      </p:sp>
      <p:sp>
        <p:nvSpPr>
          <p:cNvPr id="408" name="Google Shape;408;p6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Worn outside your body, in your underwear.</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Many different absorbencies.</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Wings provide extra protection.</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Change frequently to keep fresh and dry (generally every 4-6 hours, more often when your period is heavy).</a:t>
            </a:r>
            <a:br>
              <a:rPr b="0" i="0" lang="en-GB" sz="2800" u="none">
                <a:solidFill>
                  <a:srgbClr val="000000"/>
                </a:solidFill>
                <a:latin typeface="Arial"/>
                <a:ea typeface="Arial"/>
                <a:cs typeface="Arial"/>
                <a:sym typeface="Arial"/>
              </a:rPr>
            </a:br>
            <a:endParaRPr/>
          </a:p>
          <a:p>
            <a:pPr indent="-342900" lvl="0" marL="342900" marR="0" rtl="0" algn="l">
              <a:lnSpc>
                <a:spcPct val="90000"/>
              </a:lnSpc>
              <a:spcBef>
                <a:spcPts val="560"/>
              </a:spcBef>
              <a:spcAft>
                <a:spcPts val="0"/>
              </a:spcAft>
              <a:buClr>
                <a:srgbClr val="000000"/>
              </a:buClr>
              <a:buSzPts val="2800"/>
              <a:buFont typeface="Arial"/>
              <a:buChar char="•"/>
            </a:pPr>
            <a:r>
              <a:rPr b="0" i="0" lang="en-GB" sz="2800" u="none">
                <a:solidFill>
                  <a:srgbClr val="000000"/>
                </a:solidFill>
                <a:latin typeface="Arial"/>
                <a:ea typeface="Arial"/>
                <a:cs typeface="Arial"/>
                <a:sym typeface="Arial"/>
              </a:rPr>
              <a:t>They will start to leak if you don’t change them!</a:t>
            </a:r>
            <a:endParaRPr/>
          </a:p>
          <a:p>
            <a:pPr indent="-165100" lvl="0" marL="342900" marR="0" rtl="0" algn="l">
              <a:spcBef>
                <a:spcPts val="560"/>
              </a:spcBef>
              <a:spcAft>
                <a:spcPts val="0"/>
              </a:spcAft>
              <a:buClr>
                <a:schemeClr val="dk1"/>
              </a:buClr>
              <a:buSzPts val="2800"/>
              <a:buFont typeface="Arial"/>
              <a:buNone/>
            </a:pPr>
            <a:r>
              <a:t/>
            </a:r>
            <a:endParaRPr b="0" i="0" sz="2800" u="none">
              <a:solidFill>
                <a:srgbClr val="000000"/>
              </a:solidFill>
              <a:latin typeface="Arial"/>
              <a:ea typeface="Arial"/>
              <a:cs typeface="Arial"/>
              <a:sym typeface="Arial"/>
            </a:endParaRPr>
          </a:p>
        </p:txBody>
      </p:sp>
      <p:pic>
        <p:nvPicPr>
          <p:cNvPr descr="Sanitary Towel" id="409" name="Google Shape;409;p65"/>
          <p:cNvPicPr preferRelativeResize="0"/>
          <p:nvPr/>
        </p:nvPicPr>
        <p:blipFill rotWithShape="1">
          <a:blip r:embed="rId3">
            <a:alphaModFix/>
          </a:blip>
          <a:srcRect b="0" l="0" r="0" t="0"/>
          <a:stretch/>
        </p:blipFill>
        <p:spPr>
          <a:xfrm>
            <a:off x="6372225" y="2276475"/>
            <a:ext cx="2505075" cy="151288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How to use a sanitary towel</a:t>
            </a:r>
            <a:endParaRPr/>
          </a:p>
        </p:txBody>
      </p:sp>
      <p:sp>
        <p:nvSpPr>
          <p:cNvPr id="415" name="Google Shape;415;p66"/>
          <p:cNvSpPr txBox="1"/>
          <p:nvPr>
            <p:ph idx="1" type="body"/>
          </p:nvPr>
        </p:nvSpPr>
        <p:spPr>
          <a:xfrm>
            <a:off x="457200" y="1600200"/>
            <a:ext cx="6202362" cy="4525962"/>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chemeClr val="dk1"/>
              </a:buClr>
              <a:buSzPts val="3200"/>
              <a:buFont typeface="Arial"/>
              <a:buAutoNum type="arabicPeriod"/>
            </a:pPr>
            <a:r>
              <a:rPr b="0" i="0" lang="en-GB" sz="3200" u="none">
                <a:solidFill>
                  <a:schemeClr val="dk1"/>
                </a:solidFill>
                <a:latin typeface="Arial"/>
                <a:ea typeface="Arial"/>
                <a:cs typeface="Arial"/>
                <a:sym typeface="Arial"/>
              </a:rPr>
              <a:t>Pull off paper strip or wrapper.</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GB" sz="3200" u="none">
                <a:solidFill>
                  <a:schemeClr val="dk1"/>
                </a:solidFill>
                <a:latin typeface="Arial"/>
                <a:ea typeface="Arial"/>
                <a:cs typeface="Arial"/>
                <a:sym typeface="Arial"/>
              </a:rPr>
              <a:t>Attach sticky part securely to centre of underwear.</a:t>
            </a:r>
            <a:endParaRPr/>
          </a:p>
          <a:p>
            <a:pPr indent="-311150" lvl="0" marL="51435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514350" lvl="0" marL="514350" marR="0" rtl="0" algn="l">
              <a:lnSpc>
                <a:spcPct val="100000"/>
              </a:lnSpc>
              <a:spcBef>
                <a:spcPts val="640"/>
              </a:spcBef>
              <a:spcAft>
                <a:spcPts val="0"/>
              </a:spcAft>
              <a:buClr>
                <a:schemeClr val="dk1"/>
              </a:buClr>
              <a:buSzPts val="3200"/>
              <a:buFont typeface="Arial"/>
              <a:buAutoNum type="arabicPeriod"/>
            </a:pPr>
            <a:r>
              <a:rPr b="0" i="0" lang="en-GB" sz="3200" u="none">
                <a:solidFill>
                  <a:schemeClr val="dk1"/>
                </a:solidFill>
                <a:latin typeface="Arial"/>
                <a:ea typeface="Arial"/>
                <a:cs typeface="Arial"/>
                <a:sym typeface="Arial"/>
              </a:rPr>
              <a:t>For wings, peel off paper strips and wrap around sides of underwear.</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descr="HowToUseAPad" id="416" name="Google Shape;416;p66"/>
          <p:cNvPicPr preferRelativeResize="0"/>
          <p:nvPr/>
        </p:nvPicPr>
        <p:blipFill rotWithShape="1">
          <a:blip r:embed="rId3">
            <a:alphaModFix/>
          </a:blip>
          <a:srcRect b="0" l="0" r="0" t="0"/>
          <a:stretch/>
        </p:blipFill>
        <p:spPr>
          <a:xfrm>
            <a:off x="7019925" y="1257300"/>
            <a:ext cx="1790700" cy="4343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7"/>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Emotional Changes</a:t>
            </a:r>
            <a:endParaRPr/>
          </a:p>
        </p:txBody>
      </p:sp>
      <p:sp>
        <p:nvSpPr>
          <p:cNvPr id="422" name="Google Shape;422;p6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It is not just your body that changes during puberty – your </a:t>
            </a:r>
            <a:r>
              <a:rPr b="1" i="0" lang="en-GB" sz="3200" u="none">
                <a:solidFill>
                  <a:schemeClr val="dk1"/>
                </a:solidFill>
                <a:latin typeface="Arial"/>
                <a:ea typeface="Arial"/>
                <a:cs typeface="Arial"/>
                <a:sym typeface="Arial"/>
              </a:rPr>
              <a:t>mind and feelings </a:t>
            </a:r>
            <a:r>
              <a:rPr b="0" i="0" lang="en-GB" sz="3200" u="none">
                <a:solidFill>
                  <a:schemeClr val="dk1"/>
                </a:solidFill>
                <a:latin typeface="Arial"/>
                <a:ea typeface="Arial"/>
                <a:cs typeface="Arial"/>
                <a:sym typeface="Arial"/>
              </a:rPr>
              <a:t>change too.</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Sometimes:</a:t>
            </a:r>
            <a:endParaRPr/>
          </a:p>
          <a:p>
            <a:pPr indent="-342900" lvl="0" marL="342900" marR="0" rtl="0" algn="l">
              <a:lnSpc>
                <a:spcPct val="10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You may feel lonely and confused. </a:t>
            </a:r>
            <a:endParaRPr/>
          </a:p>
          <a:p>
            <a:pPr indent="-342900" lvl="0" marL="342900" marR="0" rtl="0" algn="l">
              <a:lnSpc>
                <a:spcPct val="10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You may have mood swings (including irritability, tearfulness, overwhelming happiness and confusion).</a:t>
            </a:r>
            <a:endParaRPr/>
          </a:p>
          <a:p>
            <a:pPr indent="-342900" lvl="0" marL="342900" marR="0" rtl="0" algn="l">
              <a:lnSpc>
                <a:spcPct val="10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You may want more independence. </a:t>
            </a:r>
            <a:endParaRPr/>
          </a:p>
          <a:p>
            <a:pPr indent="-342900" lvl="0" marL="342900" marR="0" rtl="0" algn="l">
              <a:lnSpc>
                <a:spcPct val="10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You may also become argumentative and bad tempered.</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GB" sz="3600" u="none">
                <a:solidFill>
                  <a:schemeClr val="dk2"/>
                </a:solidFill>
                <a:latin typeface="Arial"/>
                <a:ea typeface="Arial"/>
                <a:cs typeface="Arial"/>
                <a:sym typeface="Arial"/>
              </a:rPr>
              <a:t>Sometimes these emotional changes can cause conflict with our parents.</a:t>
            </a:r>
            <a:endParaRPr/>
          </a:p>
        </p:txBody>
      </p:sp>
      <p:sp>
        <p:nvSpPr>
          <p:cNvPr id="428" name="Google Shape;428;p6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GB" sz="3200" u="none">
                <a:solidFill>
                  <a:schemeClr val="dk1"/>
                </a:solidFill>
                <a:latin typeface="Arial"/>
                <a:ea typeface="Arial"/>
                <a:cs typeface="Arial"/>
                <a:sym typeface="Arial"/>
              </a:rPr>
              <a:t>You might fall out over things like:</a:t>
            </a:r>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Homework</a:t>
            </a:r>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Clothes</a:t>
            </a:r>
            <a:endParaRPr b="0" i="0" sz="2800" u="none">
              <a:solidFill>
                <a:schemeClr val="dk1"/>
              </a:solidFill>
              <a:latin typeface="Arial"/>
              <a:ea typeface="Arial"/>
              <a:cs typeface="Arial"/>
              <a:sym typeface="Arial"/>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Games consoles (i.e. X-Box, PlayStation) </a:t>
            </a:r>
            <a:endParaRPr b="0" i="0" sz="2800" u="none">
              <a:solidFill>
                <a:schemeClr val="dk1"/>
              </a:solidFill>
              <a:latin typeface="Arial"/>
              <a:ea typeface="Arial"/>
              <a:cs typeface="Arial"/>
              <a:sym typeface="Arial"/>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Internet usage</a:t>
            </a:r>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Music choices and volume</a:t>
            </a:r>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Friends</a:t>
            </a:r>
            <a:endParaRPr b="0" i="0" sz="2800" u="none">
              <a:solidFill>
                <a:schemeClr val="dk1"/>
              </a:solidFill>
              <a:latin typeface="Arial"/>
              <a:ea typeface="Arial"/>
              <a:cs typeface="Arial"/>
              <a:sym typeface="Arial"/>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Bedroom</a:t>
            </a:r>
            <a:endParaRPr b="0" i="0" sz="2800" u="none">
              <a:solidFill>
                <a:schemeClr val="dk1"/>
              </a:solidFill>
              <a:latin typeface="Arial"/>
              <a:ea typeface="Arial"/>
              <a:cs typeface="Arial"/>
              <a:sym typeface="Arial"/>
            </a:endParaRPr>
          </a:p>
          <a:p>
            <a:pPr indent="-177800" lvl="0" marL="0" marR="0" rtl="0" algn="l">
              <a:lnSpc>
                <a:spcPct val="100000"/>
              </a:lnSpc>
              <a:spcBef>
                <a:spcPts val="560"/>
              </a:spcBef>
              <a:spcAft>
                <a:spcPts val="0"/>
              </a:spcAft>
              <a:buClr>
                <a:schemeClr val="dk1"/>
              </a:buClr>
              <a:buSzPts val="2800"/>
              <a:buFont typeface="Arial"/>
              <a:buChar char="•"/>
            </a:pPr>
            <a:r>
              <a:rPr b="0" i="0" lang="en-GB" sz="2800" u="none">
                <a:solidFill>
                  <a:schemeClr val="dk1"/>
                </a:solidFill>
                <a:latin typeface="Arial"/>
                <a:ea typeface="Arial"/>
                <a:cs typeface="Arial"/>
                <a:sym typeface="Arial"/>
              </a:rPr>
              <a:t>Choice of leisure activities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9"/>
          <p:cNvSpPr txBox="1"/>
          <p:nvPr>
            <p:ph type="title"/>
          </p:nvPr>
        </p:nvSpPr>
        <p:spPr>
          <a:xfrm>
            <a:off x="179387" y="44450"/>
            <a:ext cx="836295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How can we resolve this conflict?</a:t>
            </a:r>
            <a:endParaRPr/>
          </a:p>
        </p:txBody>
      </p:sp>
      <p:sp>
        <p:nvSpPr>
          <p:cNvPr id="434" name="Google Shape;434;p6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70000"/>
              </a:lnSpc>
              <a:spcBef>
                <a:spcPts val="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Keep them involved, tell them how you are feeling </a:t>
            </a:r>
            <a:br>
              <a:rPr b="0" i="0" lang="en-GB" sz="2400" u="none">
                <a:solidFill>
                  <a:schemeClr val="dk1"/>
                </a:solidFill>
                <a:latin typeface="Arial"/>
                <a:ea typeface="Arial"/>
                <a:cs typeface="Arial"/>
                <a:sym typeface="Arial"/>
              </a:rPr>
            </a:br>
            <a:r>
              <a:rPr b="0" i="0" lang="en-GB" sz="2400" u="none">
                <a:solidFill>
                  <a:schemeClr val="dk1"/>
                </a:solidFill>
                <a:latin typeface="Arial"/>
                <a:ea typeface="Arial"/>
                <a:cs typeface="Arial"/>
                <a:sym typeface="Arial"/>
              </a:rPr>
              <a:t>about things.</a:t>
            </a:r>
            <a:br>
              <a:rPr b="0" i="0" lang="en-GB" sz="2400" u="none">
                <a:solidFill>
                  <a:schemeClr val="dk1"/>
                </a:solidFill>
                <a:latin typeface="Arial"/>
                <a:ea typeface="Arial"/>
                <a:cs typeface="Arial"/>
                <a:sym typeface="Arial"/>
              </a:rPr>
            </a:br>
            <a:endParaRPr/>
          </a:p>
          <a:p>
            <a:pPr indent="-342900" lvl="0" marL="342900" marR="0" rtl="0" algn="l">
              <a:lnSpc>
                <a:spcPct val="7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Ask their advice, listen and if you disagree tell them why.</a:t>
            </a:r>
            <a:br>
              <a:rPr b="0" i="0" lang="en-GB" sz="2400" u="none">
                <a:solidFill>
                  <a:schemeClr val="dk1"/>
                </a:solidFill>
                <a:latin typeface="Arial"/>
                <a:ea typeface="Arial"/>
                <a:cs typeface="Arial"/>
                <a:sym typeface="Arial"/>
              </a:rPr>
            </a:br>
            <a:endParaRPr/>
          </a:p>
          <a:p>
            <a:pPr indent="-342900" lvl="0" marL="342900" marR="0" rtl="0" algn="l">
              <a:lnSpc>
                <a:spcPct val="7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Accept that they have the right to lay down some rules, be willing to meet them halfway.</a:t>
            </a:r>
            <a:br>
              <a:rPr b="0" i="0" lang="en-GB" sz="2400" u="none">
                <a:solidFill>
                  <a:schemeClr val="dk1"/>
                </a:solidFill>
                <a:latin typeface="Arial"/>
                <a:ea typeface="Arial"/>
                <a:cs typeface="Arial"/>
                <a:sym typeface="Arial"/>
              </a:rPr>
            </a:br>
            <a:endParaRPr/>
          </a:p>
          <a:p>
            <a:pPr indent="-342900" lvl="0" marL="342900" marR="0" rtl="0" algn="l">
              <a:lnSpc>
                <a:spcPct val="7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Try not to lose your temper, if you show them you can accept when they say no, may be they will be willing to say yes in the future.</a:t>
            </a:r>
            <a:br>
              <a:rPr b="0" i="0" lang="en-GB" sz="2400" u="none">
                <a:solidFill>
                  <a:schemeClr val="dk1"/>
                </a:solidFill>
                <a:latin typeface="Arial"/>
                <a:ea typeface="Arial"/>
                <a:cs typeface="Arial"/>
                <a:sym typeface="Arial"/>
              </a:rPr>
            </a:br>
            <a:endParaRPr/>
          </a:p>
          <a:p>
            <a:pPr indent="-342900" lvl="0" marL="342900" marR="0" rtl="0" algn="l">
              <a:lnSpc>
                <a:spcPct val="70000"/>
              </a:lnSpc>
              <a:spcBef>
                <a:spcPts val="480"/>
              </a:spcBef>
              <a:spcAft>
                <a:spcPts val="0"/>
              </a:spcAft>
              <a:buClr>
                <a:schemeClr val="dk1"/>
              </a:buClr>
              <a:buSzPts val="2400"/>
              <a:buFont typeface="Arial"/>
              <a:buChar char="•"/>
            </a:pPr>
            <a:r>
              <a:rPr b="0" i="0" lang="en-GB" sz="2400" u="none">
                <a:solidFill>
                  <a:schemeClr val="dk1"/>
                </a:solidFill>
                <a:latin typeface="Arial"/>
                <a:ea typeface="Arial"/>
                <a:cs typeface="Arial"/>
                <a:sym typeface="Arial"/>
              </a:rPr>
              <a:t>Help more around the house, without waiting to be asked!</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Conflict with friends</a:t>
            </a:r>
            <a:endParaRPr/>
          </a:p>
        </p:txBody>
      </p:sp>
      <p:sp>
        <p:nvSpPr>
          <p:cNvPr id="440" name="Google Shape;440;p70"/>
          <p:cNvSpPr txBox="1"/>
          <p:nvPr>
            <p:ph idx="1" type="body"/>
          </p:nvPr>
        </p:nvSpPr>
        <p:spPr>
          <a:xfrm>
            <a:off x="457200" y="162877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Other friendships, new friends.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Misunderstandings, arguments.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Choice of things to do together.</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The way they talk to you, making you feel </a:t>
            </a:r>
            <a:br>
              <a:rPr b="0" i="0" lang="en-GB" sz="3200" u="none">
                <a:solidFill>
                  <a:schemeClr val="dk1"/>
                </a:solidFill>
                <a:latin typeface="Arial"/>
                <a:ea typeface="Arial"/>
                <a:cs typeface="Arial"/>
                <a:sym typeface="Arial"/>
              </a:rPr>
            </a:br>
            <a:r>
              <a:rPr b="0" i="0" lang="en-GB" sz="3200" u="none">
                <a:solidFill>
                  <a:schemeClr val="dk1"/>
                </a:solidFill>
                <a:latin typeface="Arial"/>
                <a:ea typeface="Arial"/>
                <a:cs typeface="Arial"/>
                <a:sym typeface="Arial"/>
              </a:rPr>
              <a:t>bad about yourself.</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They do not listen to you, they only talk</a:t>
            </a:r>
            <a:br>
              <a:rPr b="0" i="0" lang="en-GB" sz="3200" u="none">
                <a:solidFill>
                  <a:schemeClr val="dk1"/>
                </a:solidFill>
                <a:latin typeface="Arial"/>
                <a:ea typeface="Arial"/>
                <a:cs typeface="Arial"/>
                <a:sym typeface="Arial"/>
              </a:rPr>
            </a:br>
            <a:r>
              <a:rPr b="0" i="0" lang="en-GB" sz="3200" u="none">
                <a:solidFill>
                  <a:schemeClr val="dk1"/>
                </a:solidFill>
                <a:latin typeface="Arial"/>
                <a:ea typeface="Arial"/>
                <a:cs typeface="Arial"/>
                <a:sym typeface="Arial"/>
              </a:rPr>
              <a:t>about themselves.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Jealousy.</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Managing conflict with friends </a:t>
            </a:r>
            <a:endParaRPr/>
          </a:p>
        </p:txBody>
      </p:sp>
      <p:sp>
        <p:nvSpPr>
          <p:cNvPr id="446" name="Google Shape;446;p7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Try to not demand too much support and attention without giving some in return</a:t>
            </a:r>
            <a:br>
              <a:rPr b="0" i="0" lang="en-GB" sz="3200" u="none">
                <a:solidFill>
                  <a:schemeClr val="dk1"/>
                </a:solidFill>
                <a:latin typeface="Arial"/>
                <a:ea typeface="Arial"/>
                <a:cs typeface="Arial"/>
                <a:sym typeface="Arial"/>
              </a:rPr>
            </a:b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Show mutual respect.</a:t>
            </a:r>
            <a:br>
              <a:rPr b="0" i="0" lang="en-GB" sz="3200" u="none">
                <a:solidFill>
                  <a:schemeClr val="dk1"/>
                </a:solidFill>
                <a:latin typeface="Arial"/>
                <a:ea typeface="Arial"/>
                <a:cs typeface="Arial"/>
                <a:sym typeface="Arial"/>
              </a:rPr>
            </a:b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Be honest with them.</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Remember your expectations for a good friendship. </a:t>
            </a:r>
            <a:endParaRPr b="0" i="0" sz="3200" u="non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6600"/>
              <a:buFont typeface="Arial"/>
              <a:buNone/>
            </a:pPr>
            <a:r>
              <a:rPr b="1" i="0" lang="en-GB" sz="6600" u="none">
                <a:solidFill>
                  <a:schemeClr val="dk2"/>
                </a:solidFill>
                <a:latin typeface="Arial"/>
                <a:ea typeface="Arial"/>
                <a:cs typeface="Arial"/>
                <a:sym typeface="Arial"/>
              </a:rPr>
              <a:t>Learning objective: </a:t>
            </a:r>
            <a:endParaRPr/>
          </a:p>
        </p:txBody>
      </p:sp>
      <p:sp>
        <p:nvSpPr>
          <p:cNvPr id="94" name="Google Shape;94;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explore the emotional and physical changes that occur during puberty</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understand male and female puberty changes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explore the impact of puberty on the body and the importance of physical hygiene</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 explore ways to get support during puberty</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72"/>
          <p:cNvPicPr preferRelativeResize="0"/>
          <p:nvPr/>
        </p:nvPicPr>
        <p:blipFill rotWithShape="1">
          <a:blip r:embed="rId3">
            <a:alphaModFix/>
          </a:blip>
          <a:srcRect b="0" l="0" r="0" t="0"/>
          <a:stretch/>
        </p:blipFill>
        <p:spPr>
          <a:xfrm>
            <a:off x="5440362" y="4025900"/>
            <a:ext cx="1597025" cy="1143000"/>
          </a:xfrm>
          <a:prstGeom prst="rect">
            <a:avLst/>
          </a:prstGeom>
          <a:noFill/>
          <a:ln>
            <a:noFill/>
          </a:ln>
        </p:spPr>
      </p:pic>
      <p:pic>
        <p:nvPicPr>
          <p:cNvPr id="454" name="Google Shape;454;p72"/>
          <p:cNvPicPr preferRelativeResize="0"/>
          <p:nvPr/>
        </p:nvPicPr>
        <p:blipFill rotWithShape="1">
          <a:blip r:embed="rId4">
            <a:alphaModFix/>
          </a:blip>
          <a:srcRect b="0" l="0" r="0" t="0"/>
          <a:stretch/>
        </p:blipFill>
        <p:spPr>
          <a:xfrm>
            <a:off x="357187" y="2571750"/>
            <a:ext cx="1828800" cy="2286000"/>
          </a:xfrm>
          <a:prstGeom prst="rect">
            <a:avLst/>
          </a:prstGeom>
          <a:noFill/>
          <a:ln>
            <a:noFill/>
          </a:ln>
        </p:spPr>
      </p:pic>
      <p:pic>
        <p:nvPicPr>
          <p:cNvPr id="455" name="Google Shape;455;p72"/>
          <p:cNvPicPr preferRelativeResize="0"/>
          <p:nvPr/>
        </p:nvPicPr>
        <p:blipFill rotWithShape="1">
          <a:blip r:embed="rId5">
            <a:alphaModFix/>
          </a:blip>
          <a:srcRect b="0" l="0" r="0" t="0"/>
          <a:stretch/>
        </p:blipFill>
        <p:spPr>
          <a:xfrm>
            <a:off x="285750" y="214312"/>
            <a:ext cx="2143125" cy="2143125"/>
          </a:xfrm>
          <a:prstGeom prst="rect">
            <a:avLst/>
          </a:prstGeom>
          <a:noFill/>
          <a:ln>
            <a:noFill/>
          </a:ln>
        </p:spPr>
      </p:pic>
      <p:pic>
        <p:nvPicPr>
          <p:cNvPr id="456" name="Google Shape;456;p72"/>
          <p:cNvPicPr preferRelativeResize="0"/>
          <p:nvPr/>
        </p:nvPicPr>
        <p:blipFill rotWithShape="1">
          <a:blip r:embed="rId6">
            <a:alphaModFix/>
          </a:blip>
          <a:srcRect b="0" l="0" r="0" t="0"/>
          <a:stretch/>
        </p:blipFill>
        <p:spPr>
          <a:xfrm>
            <a:off x="7000875" y="2643187"/>
            <a:ext cx="1947862" cy="1954212"/>
          </a:xfrm>
          <a:prstGeom prst="rect">
            <a:avLst/>
          </a:prstGeom>
          <a:noFill/>
          <a:ln>
            <a:noFill/>
          </a:ln>
        </p:spPr>
      </p:pic>
      <p:pic>
        <p:nvPicPr>
          <p:cNvPr id="457" name="Google Shape;457;p72"/>
          <p:cNvPicPr preferRelativeResize="0"/>
          <p:nvPr/>
        </p:nvPicPr>
        <p:blipFill rotWithShape="1">
          <a:blip r:embed="rId7">
            <a:alphaModFix/>
          </a:blip>
          <a:srcRect b="0" l="0" r="0" t="0"/>
          <a:stretch/>
        </p:blipFill>
        <p:spPr>
          <a:xfrm>
            <a:off x="357187" y="4948237"/>
            <a:ext cx="2705100" cy="1711325"/>
          </a:xfrm>
          <a:prstGeom prst="rect">
            <a:avLst/>
          </a:prstGeom>
          <a:noFill/>
          <a:ln>
            <a:noFill/>
          </a:ln>
        </p:spPr>
      </p:pic>
      <p:pic>
        <p:nvPicPr>
          <p:cNvPr id="458" name="Google Shape;458;p72"/>
          <p:cNvPicPr preferRelativeResize="0"/>
          <p:nvPr/>
        </p:nvPicPr>
        <p:blipFill rotWithShape="1">
          <a:blip r:embed="rId8">
            <a:alphaModFix/>
          </a:blip>
          <a:srcRect b="0" l="0" r="0" t="0"/>
          <a:stretch/>
        </p:blipFill>
        <p:spPr>
          <a:xfrm>
            <a:off x="2492375" y="944562"/>
            <a:ext cx="2109787" cy="1928812"/>
          </a:xfrm>
          <a:prstGeom prst="rect">
            <a:avLst/>
          </a:prstGeom>
          <a:noFill/>
          <a:ln>
            <a:noFill/>
          </a:ln>
        </p:spPr>
      </p:pic>
      <p:pic>
        <p:nvPicPr>
          <p:cNvPr id="459" name="Google Shape;459;p72"/>
          <p:cNvPicPr preferRelativeResize="0"/>
          <p:nvPr/>
        </p:nvPicPr>
        <p:blipFill rotWithShape="1">
          <a:blip r:embed="rId9">
            <a:alphaModFix/>
          </a:blip>
          <a:srcRect b="0" l="0" r="0" t="0"/>
          <a:stretch/>
        </p:blipFill>
        <p:spPr>
          <a:xfrm>
            <a:off x="3516312" y="3589337"/>
            <a:ext cx="2000250" cy="2600325"/>
          </a:xfrm>
          <a:prstGeom prst="rect">
            <a:avLst/>
          </a:prstGeom>
          <a:noFill/>
          <a:ln>
            <a:noFill/>
          </a:ln>
        </p:spPr>
      </p:pic>
      <p:pic>
        <p:nvPicPr>
          <p:cNvPr id="460" name="Google Shape;460;p72"/>
          <p:cNvPicPr preferRelativeResize="0"/>
          <p:nvPr/>
        </p:nvPicPr>
        <p:blipFill rotWithShape="1">
          <a:blip r:embed="rId10">
            <a:alphaModFix/>
          </a:blip>
          <a:srcRect b="0" l="0" r="0" t="0"/>
          <a:stretch/>
        </p:blipFill>
        <p:spPr>
          <a:xfrm>
            <a:off x="7215187" y="4786312"/>
            <a:ext cx="1489075" cy="1855787"/>
          </a:xfrm>
          <a:prstGeom prst="rect">
            <a:avLst/>
          </a:prstGeom>
          <a:noFill/>
          <a:ln>
            <a:noFill/>
          </a:ln>
        </p:spPr>
      </p:pic>
      <p:pic>
        <p:nvPicPr>
          <p:cNvPr id="461" name="Google Shape;461;p72"/>
          <p:cNvPicPr preferRelativeResize="0"/>
          <p:nvPr/>
        </p:nvPicPr>
        <p:blipFill rotWithShape="1">
          <a:blip r:embed="rId11">
            <a:alphaModFix/>
          </a:blip>
          <a:srcRect b="0" l="0" r="0" t="0"/>
          <a:stretch/>
        </p:blipFill>
        <p:spPr>
          <a:xfrm>
            <a:off x="4640262" y="1196975"/>
            <a:ext cx="1793875" cy="1000125"/>
          </a:xfrm>
          <a:prstGeom prst="rect">
            <a:avLst/>
          </a:prstGeom>
          <a:noFill/>
          <a:ln>
            <a:noFill/>
          </a:ln>
        </p:spPr>
      </p:pic>
      <p:pic>
        <p:nvPicPr>
          <p:cNvPr id="462" name="Google Shape;462;p72"/>
          <p:cNvPicPr preferRelativeResize="0"/>
          <p:nvPr/>
        </p:nvPicPr>
        <p:blipFill rotWithShape="1">
          <a:blip r:embed="rId12">
            <a:alphaModFix/>
          </a:blip>
          <a:srcRect b="0" l="0" r="0" t="0"/>
          <a:stretch/>
        </p:blipFill>
        <p:spPr>
          <a:xfrm>
            <a:off x="6659562" y="260350"/>
            <a:ext cx="2125662" cy="200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2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Sweat</a:t>
            </a:r>
            <a:endParaRPr/>
          </a:p>
        </p:txBody>
      </p:sp>
      <p:sp>
        <p:nvSpPr>
          <p:cNvPr id="468" name="Google Shape;468;p73"/>
          <p:cNvSpPr txBox="1"/>
          <p:nvPr>
            <p:ph idx="1" type="body"/>
          </p:nvPr>
        </p:nvSpPr>
        <p:spPr>
          <a:xfrm>
            <a:off x="395287" y="981075"/>
            <a:ext cx="67691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Sweat is your body’s natural way of helping you to cool down. </a:t>
            </a:r>
            <a:br>
              <a:rPr b="0" i="0" lang="en-GB" sz="3200" u="none">
                <a:solidFill>
                  <a:schemeClr val="dk1"/>
                </a:solidFill>
                <a:latin typeface="Arial"/>
                <a:ea typeface="Arial"/>
                <a:cs typeface="Arial"/>
                <a:sym typeface="Arial"/>
              </a:rPr>
            </a:b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Sweat can also some times become smelly when the chemicals it contains mixes with bacteria that live naturally on your skin. </a:t>
            </a:r>
            <a:endParaRPr b="0" i="0" sz="3200" u="non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You will need to use a deodorant to manage sweat</a:t>
            </a:r>
            <a:br>
              <a:rPr b="0" i="0" lang="en-GB" sz="3200" u="none">
                <a:solidFill>
                  <a:schemeClr val="dk1"/>
                </a:solidFill>
                <a:latin typeface="Arial"/>
                <a:ea typeface="Arial"/>
                <a:cs typeface="Arial"/>
                <a:sym typeface="Arial"/>
              </a:rPr>
            </a:b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469" name="Google Shape;469;p73"/>
          <p:cNvPicPr preferRelativeResize="0"/>
          <p:nvPr/>
        </p:nvPicPr>
        <p:blipFill rotWithShape="1">
          <a:blip r:embed="rId3">
            <a:alphaModFix/>
          </a:blip>
          <a:srcRect b="0" l="0" r="0" t="0"/>
          <a:stretch/>
        </p:blipFill>
        <p:spPr>
          <a:xfrm>
            <a:off x="7164387" y="2409825"/>
            <a:ext cx="1822450" cy="166846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74"/>
          <p:cNvPicPr preferRelativeResize="0"/>
          <p:nvPr/>
        </p:nvPicPr>
        <p:blipFill rotWithShape="1">
          <a:blip r:embed="rId3">
            <a:alphaModFix/>
          </a:blip>
          <a:srcRect b="0" l="0" r="0" t="0"/>
          <a:stretch/>
        </p:blipFill>
        <p:spPr>
          <a:xfrm>
            <a:off x="15875" y="28575"/>
            <a:ext cx="9144000" cy="6858000"/>
          </a:xfrm>
          <a:prstGeom prst="rect">
            <a:avLst/>
          </a:prstGeom>
          <a:noFill/>
          <a:ln>
            <a:noFill/>
          </a:ln>
        </p:spPr>
      </p:pic>
      <p:sp>
        <p:nvSpPr>
          <p:cNvPr id="475" name="Google Shape;475;p74"/>
          <p:cNvSpPr txBox="1"/>
          <p:nvPr>
            <p:ph type="ctrTitle"/>
          </p:nvPr>
        </p:nvSpPr>
        <p:spPr>
          <a:xfrm>
            <a:off x="971550" y="3333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8000"/>
              <a:buFont typeface="Tahoma"/>
              <a:buNone/>
            </a:pPr>
            <a:r>
              <a:rPr b="0" i="0" lang="en-GB" sz="8000" u="none">
                <a:solidFill>
                  <a:schemeClr val="dk2"/>
                </a:solidFill>
                <a:latin typeface="Tahoma"/>
                <a:ea typeface="Tahoma"/>
                <a:cs typeface="Tahoma"/>
                <a:sym typeface="Tahoma"/>
              </a:rPr>
              <a:t>Year 5</a:t>
            </a:r>
            <a:endParaRPr/>
          </a:p>
        </p:txBody>
      </p:sp>
      <p:sp>
        <p:nvSpPr>
          <p:cNvPr id="476" name="Google Shape;476;p74"/>
          <p:cNvSpPr txBox="1"/>
          <p:nvPr>
            <p:ph idx="1" type="subTitle"/>
          </p:nvPr>
        </p:nvSpPr>
        <p:spPr>
          <a:xfrm>
            <a:off x="1763712" y="148431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Relationships</a:t>
            </a:r>
            <a:endParaRPr/>
          </a:p>
          <a:p>
            <a:pPr indent="0" lvl="0" marL="0" rtl="0" algn="ctr">
              <a:lnSpc>
                <a:spcPct val="100000"/>
              </a:lnSpc>
              <a:spcBef>
                <a:spcPts val="640"/>
              </a:spcBef>
              <a:spcAft>
                <a:spcPts val="0"/>
              </a:spcAft>
              <a:buClr>
                <a:schemeClr val="dk1"/>
              </a:buClr>
              <a:buSzPts val="3200"/>
              <a:buFont typeface="Tahoma"/>
              <a:buNone/>
            </a:pPr>
            <a:r>
              <a:rPr b="0" i="0" lang="en-GB" sz="3200" u="none">
                <a:solidFill>
                  <a:schemeClr val="dk1"/>
                </a:solidFill>
                <a:latin typeface="Tahoma"/>
                <a:ea typeface="Tahoma"/>
                <a:cs typeface="Tahoma"/>
                <a:sym typeface="Tahoma"/>
              </a:rPr>
              <a:t>Lesson 4</a:t>
            </a:r>
            <a:endParaRPr/>
          </a:p>
        </p:txBody>
      </p:sp>
      <p:pic>
        <p:nvPicPr>
          <p:cNvPr descr="Ealingmono" id="477" name="Google Shape;477;p74"/>
          <p:cNvPicPr preferRelativeResize="0"/>
          <p:nvPr/>
        </p:nvPicPr>
        <p:blipFill rotWithShape="1">
          <a:blip r:embed="rId4">
            <a:alphaModFix/>
          </a:blip>
          <a:srcRect b="0" l="0" r="0" t="0"/>
          <a:stretch/>
        </p:blipFill>
        <p:spPr>
          <a:xfrm>
            <a:off x="7812087" y="5940425"/>
            <a:ext cx="1141412" cy="666750"/>
          </a:xfrm>
          <a:prstGeom prst="rect">
            <a:avLst/>
          </a:prstGeom>
          <a:noFill/>
          <a:ln>
            <a:noFill/>
          </a:ln>
        </p:spPr>
      </p:pic>
      <p:pic>
        <p:nvPicPr>
          <p:cNvPr descr="HS-Ealing-logo - Copy" id="478" name="Google Shape;478;p74"/>
          <p:cNvPicPr preferRelativeResize="0"/>
          <p:nvPr/>
        </p:nvPicPr>
        <p:blipFill rotWithShape="1">
          <a:blip r:embed="rId5">
            <a:alphaModFix/>
          </a:blip>
          <a:srcRect b="0" l="0" r="0" t="0"/>
          <a:stretch/>
        </p:blipFill>
        <p:spPr>
          <a:xfrm>
            <a:off x="371475" y="5792787"/>
            <a:ext cx="1176337" cy="814387"/>
          </a:xfrm>
          <a:prstGeom prst="rect">
            <a:avLst/>
          </a:prstGeom>
          <a:noFill/>
          <a:ln>
            <a:noFill/>
          </a:ln>
        </p:spPr>
      </p:pic>
      <p:sp>
        <p:nvSpPr>
          <p:cNvPr id="479" name="Google Shape;479;p74"/>
          <p:cNvSpPr txBox="1"/>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p74"/>
          <p:cNvSpPr txBox="1"/>
          <p:nvPr/>
        </p:nvSpPr>
        <p:spPr>
          <a:xfrm>
            <a:off x="0" y="9144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a:solidFill>
                  <a:schemeClr val="dk1"/>
                </a:solidFill>
                <a:latin typeface="Calibri"/>
                <a:ea typeface="Calibri"/>
                <a:cs typeface="Calibri"/>
                <a:sym typeface="Calibri"/>
              </a:rPr>
              <a:t>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5"/>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Tahoma"/>
              <a:buNone/>
            </a:pPr>
            <a:r>
              <a:rPr b="1" i="0" lang="en-GB" sz="5400" u="none">
                <a:solidFill>
                  <a:schemeClr val="dk1"/>
                </a:solidFill>
                <a:latin typeface="Tahoma"/>
                <a:ea typeface="Tahoma"/>
                <a:cs typeface="Tahoma"/>
                <a:sym typeface="Tahoma"/>
              </a:rPr>
              <a:t>PSHE</a:t>
            </a:r>
            <a:endParaRPr/>
          </a:p>
        </p:txBody>
      </p:sp>
      <p:sp>
        <p:nvSpPr>
          <p:cNvPr id="486" name="Google Shape;486;p75"/>
          <p:cNvSpPr txBox="1"/>
          <p:nvPr>
            <p:ph idx="1" type="body"/>
          </p:nvPr>
        </p:nvSpPr>
        <p:spPr>
          <a:xfrm>
            <a:off x="919162" y="1196975"/>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Tahoma"/>
              <a:buNone/>
            </a:pPr>
            <a:r>
              <a:rPr b="0" i="0" lang="en-GB" sz="4000" u="sng">
                <a:solidFill>
                  <a:schemeClr val="dk1"/>
                </a:solidFill>
                <a:latin typeface="Tahoma"/>
                <a:ea typeface="Tahoma"/>
                <a:cs typeface="Tahoma"/>
                <a:sym typeface="Tahoma"/>
              </a:rPr>
              <a:t>What does PSHE stand for?</a:t>
            </a:r>
            <a:endParaRPr b="0" i="0" sz="4000" u="sng">
              <a:solidFill>
                <a:srgbClr val="FF0000"/>
              </a:solidFill>
              <a:latin typeface="Tahoma"/>
              <a:ea typeface="Tahoma"/>
              <a:cs typeface="Tahoma"/>
              <a:sym typeface="Tahoma"/>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Personal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Social</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Health</a:t>
            </a:r>
            <a:endParaRPr/>
          </a:p>
          <a:p>
            <a:pPr indent="-254000" lvl="0" marL="0" rtl="0" algn="l">
              <a:lnSpc>
                <a:spcPct val="150000"/>
              </a:lnSpc>
              <a:spcBef>
                <a:spcPts val="800"/>
              </a:spcBef>
              <a:spcAft>
                <a:spcPts val="0"/>
              </a:spcAft>
              <a:buClr>
                <a:schemeClr val="dk1"/>
              </a:buClr>
              <a:buSzPts val="4000"/>
              <a:buFont typeface="Tahoma"/>
              <a:buChar char="•"/>
            </a:pPr>
            <a:r>
              <a:rPr b="0" i="0" lang="en-GB" sz="4000" u="none">
                <a:solidFill>
                  <a:schemeClr val="dk1"/>
                </a:solidFill>
                <a:latin typeface="Tahoma"/>
                <a:ea typeface="Tahoma"/>
                <a:cs typeface="Tahoma"/>
                <a:sym typeface="Tahoma"/>
              </a:rPr>
              <a:t>Economic </a:t>
            </a:r>
            <a:endParaRPr/>
          </a:p>
        </p:txBody>
      </p:sp>
      <p:pic>
        <p:nvPicPr>
          <p:cNvPr descr="Related image" id="487" name="Google Shape;487;p75"/>
          <p:cNvPicPr preferRelativeResize="0"/>
          <p:nvPr/>
        </p:nvPicPr>
        <p:blipFill rotWithShape="1">
          <a:blip r:embed="rId3">
            <a:alphaModFix/>
          </a:blip>
          <a:srcRect b="0" l="18902" r="20091" t="0"/>
          <a:stretch/>
        </p:blipFill>
        <p:spPr>
          <a:xfrm>
            <a:off x="4716462" y="2205037"/>
            <a:ext cx="3665537" cy="3886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6"/>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493" name="Google Shape;493;p7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t/>
            </a:r>
            <a:endParaRPr/>
          </a:p>
        </p:txBody>
      </p:sp>
      <p:pic>
        <p:nvPicPr>
          <p:cNvPr descr="60516C7278E80E5A2C5F56467F17E063" id="494" name="Google Shape;494;p7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7"/>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500" name="Google Shape;500;p7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descr="Image result for PANTS rule" id="501" name="Google Shape;501;p77"/>
          <p:cNvPicPr preferRelativeResize="0"/>
          <p:nvPr/>
        </p:nvPicPr>
        <p:blipFill rotWithShape="1">
          <a:blip r:embed="rId3">
            <a:alphaModFix/>
          </a:blip>
          <a:srcRect b="0" l="0" r="0" t="0"/>
          <a:stretch/>
        </p:blipFill>
        <p:spPr>
          <a:xfrm>
            <a:off x="323850" y="404813"/>
            <a:ext cx="8496300" cy="6105525"/>
          </a:xfrm>
          <a:prstGeom prst="rect">
            <a:avLst/>
          </a:prstGeom>
          <a:solidFill>
            <a:srgbClr val="000000"/>
          </a:solidFill>
          <a:ln cap="sq" cmpd="sng" w="444500">
            <a:solidFill>
              <a:srgbClr val="000000"/>
            </a:solidFill>
            <a:prstDash val="solid"/>
            <a:miter lim="800000"/>
            <a:headEnd len="sm" w="sm" type="none"/>
            <a:tailEnd len="sm" w="sm" type="none"/>
          </a:ln>
          <a:effectLst>
            <a:outerShdw blurRad="254000" rotWithShape="0" algn="bl" dir="2700000" dist="190500" sy="89999">
              <a:srgbClr val="000000">
                <a:alpha val="39607"/>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508" name="Google Shape;508;p78"/>
          <p:cNvSpPr txBox="1"/>
          <p:nvPr>
            <p:ph idx="1" type="body"/>
          </p:nvPr>
        </p:nvSpPr>
        <p:spPr>
          <a:xfrm>
            <a:off x="1403350" y="1196975"/>
            <a:ext cx="7056437"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R</a:t>
            </a:r>
            <a:r>
              <a:rPr b="0" i="0" lang="en-GB" sz="3600" u="none">
                <a:solidFill>
                  <a:schemeClr val="dk1"/>
                </a:solidFill>
                <a:latin typeface="Tahoma"/>
                <a:ea typeface="Tahoma"/>
                <a:cs typeface="Tahoma"/>
                <a:sym typeface="Tahoma"/>
              </a:rPr>
              <a:t> - Respect</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O</a:t>
            </a:r>
            <a:r>
              <a:rPr b="0" i="0" lang="en-GB" sz="3600" u="none">
                <a:solidFill>
                  <a:schemeClr val="dk1"/>
                </a:solidFill>
                <a:latin typeface="Tahoma"/>
                <a:ea typeface="Tahoma"/>
                <a:cs typeface="Tahoma"/>
                <a:sym typeface="Tahoma"/>
              </a:rPr>
              <a:t> – Openness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C</a:t>
            </a:r>
            <a:r>
              <a:rPr b="0" i="0" lang="en-GB" sz="3600" u="none">
                <a:solidFill>
                  <a:schemeClr val="dk1"/>
                </a:solidFill>
                <a:latin typeface="Tahoma"/>
                <a:ea typeface="Tahoma"/>
                <a:cs typeface="Tahoma"/>
                <a:sym typeface="Tahoma"/>
              </a:rPr>
              <a:t> – Confidential </a:t>
            </a:r>
            <a:endParaRPr/>
          </a:p>
          <a:p>
            <a:pPr indent="0" lvl="0" marL="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ahoma"/>
              <a:ea typeface="Tahoma"/>
              <a:cs typeface="Tahoma"/>
              <a:sym typeface="Tahoma"/>
            </a:endParaRPr>
          </a:p>
          <a:p>
            <a:pPr indent="0" lvl="0" marL="0" marR="0" rtl="0" algn="l">
              <a:lnSpc>
                <a:spcPct val="100000"/>
              </a:lnSpc>
              <a:spcBef>
                <a:spcPts val="720"/>
              </a:spcBef>
              <a:spcAft>
                <a:spcPts val="0"/>
              </a:spcAft>
              <a:buClr>
                <a:schemeClr val="dk1"/>
              </a:buClr>
              <a:buSzPts val="3600"/>
              <a:buFont typeface="Tahoma"/>
              <a:buNone/>
            </a:pPr>
            <a:r>
              <a:rPr b="1" i="0" lang="en-GB" sz="3600" u="none">
                <a:solidFill>
                  <a:schemeClr val="dk1"/>
                </a:solidFill>
                <a:latin typeface="Tahoma"/>
                <a:ea typeface="Tahoma"/>
                <a:cs typeface="Tahoma"/>
                <a:sym typeface="Tahoma"/>
              </a:rPr>
              <a:t>K</a:t>
            </a:r>
            <a:r>
              <a:rPr b="0" i="0" lang="en-GB" sz="3600" u="none">
                <a:solidFill>
                  <a:schemeClr val="dk1"/>
                </a:solidFill>
                <a:latin typeface="Tahoma"/>
                <a:ea typeface="Tahoma"/>
                <a:cs typeface="Tahoma"/>
                <a:sym typeface="Tahoma"/>
              </a:rPr>
              <a:t> - Kind</a:t>
            </a:r>
            <a:endParaRPr/>
          </a:p>
        </p:txBody>
      </p:sp>
      <p:sp>
        <p:nvSpPr>
          <p:cNvPr descr="data:image/jpeg;base64,/9j/4AAQSkZJRgABAQAAAQABAAD/2wCEAAkGBxQTEhUUExMWFhUUFhgYFxgWFxcWHBsXGBgYGBcVHBgYHSggHholHBcYITEiJSkrLi4uFx8zODUsNygtLisBCgoKDQ0OFBAQFywcHBwrLCwsLCwsLCwrLCwsLCwsLDcsLCwsLCwsLCwsKyssLywsLCwsLCwsLCwsLCwsLCssLP/AABEIAMMBAwMBIgACEQEDEQH/xAAcAAEAAQUBAQAAAAAAAAAAAAAABgIDBAUHAQj/xABKEAACAQMBBQQGBAoHBwUAAAABAgMABBEhBQYSMUETUWFxByIyQoGRFHKhsRUjM1JigpKiwdFDRGNzsuHwFiRTVIOT0yVFVaPC/8QAFgEBAQEAAAAAAAAAAAAAAAAAAAEC/8QAGhEBAQEBAQEBAAAAAAAAAAAAAAERMQIhEv/aAAwDAQACEQMRAD8A7jSlKBXhbHxoTVvOtBdpSlApSlApSlApSqcmgqpVIPfVVApSsHa22be2XjuJo4l73YLnwAOpPgKDOpUIPpIil0srW6vO544jHF3ayS8I+yrX4X21MAUtLO1B5ieZ52HjiEBftoJ5Sufvsfa8hy+11jHVIbOLHwZ2LVd/2Yujz2veZ8FgUfLgpgndeE1zi6tdt22Xt7yK9Uf0VxEkTY7leMgFvrECr1h6TUUiPaNvLZSaAlg0kevXjC8vHBAzqaDoINe1YsrpJUV43V0YZDIQykeBGlX6BSlKBSlKBSlUk91BVSqMmqxQKUpQK8Jr01ayf8qAarVaKuKqoFKUoFKUoFKUoKW6U0616wqkmgZ0qrlQCudelHbMsrxbJtGxPdjMzjXsrf3iccuIA/AEe8KCq43nutoyvDsxlito24Zb5gH4mHtJbodG+udNcjGhbIsN07G3btJB28/Wa5YzyE9/rZC/ACqp3isYI7aBeFI14QBz7ySe8k5J7zWDDKzlWGiYORpz1/yrUiakcm11GiqT56CsWTash5YHkP51g0qi89255u3zx91WzIe8/M1TQDP+udEX4rl15MfI6/f1rIkuYplMdxGrow1DKGXX9E1g8RryitTPuDJbMZ9j3TWzE5MLEyQP4YOcd2ufDFZuw/SbwSC22tD9Cn6SH8hJy9YPqFGveV/SzpWfbXTIdDp1HQ1n31nb30LRTxq6HmrcwfzlPMHuYa1mwSdWyMjUHlXtcz9F15JaXNzsid2cQDtbVm5tA2PVzjHq8S/EuOS6dMqKUpSg8blXlekVTnHOg9B7qIKKKqoFKUoFeBa9pQKUpQKUpQKUpQKUpQKUpQa3eTbUdnbS3MvsRKWx1Y8lQeLMQB51APR3s+RYptp3Yzd3x4+XsRf0cY1OAQAcfmhB0qjfKT8KbUi2cuTa2eJrwjkz4/Fw+PPH6z9VqUbZnywQcl5+f+Q++rEaa9te0IJJz18c86sz38cREYDO+NI41LtjXBPRQcHViAe+syRcgjJBPUYz5jPWtau1o4m7C1iaWXmUhUu2T78jnlk+8x8zWkXlkum1W0wO6SZVb5IrD7aHaBQ4nieH9JsMn7an1R4uFFZEdntNxxfRo0/Rkn9b/wCsMufjWLNteWFhHeQvBxnhVmKyRse4OpIB56HB0JxgZorPrA/CRY/iIZZ+nEgVU8+N2AYfV4qy5nVUJbAQDXPLh7vKsfZ97dXQBtLcmL3ZZGEMZHQqPaZe5lBHjRFuS8nTV7OXHUxtHJjxI4g3yBrIsb+OYExtnBwwIKsp58LIwDKfAgVXLDtKLVrUSDr9HmDEDv4ZAhPkMmtetzDdHiQmO4i0JKmOROvZyxtgle9T5jBwQVtquW8pRgw6faOoqzHnA4sZxrjlnwz0qqiNf6Q4TBJabViGtnIBNgZLWsp4X5anh4jj65PSulo4IBByCMgjqDyNRm2hSeB4JBlWVkYd6OCP5/KvPRtdM1ksMhzLaO9rJ5wnhVvjHwN+tWa0lNKUqBSlKBSlKBSlKBSlKBSlKBSlKBSlKBSlKBWh343jXZ9lLctglRiNT70jaIvlnU+ANb6uWbdf8KbaS3GtrszEk3c9wfYQ69MY/VkHWg2Ho92KbKyMk+Tc3JM9wTzLvqqHyzr4lqvuxJJPM6ms/a91xHhHJefif8q020rsRRPIeSKT/KtxGHN2t1cCzt24MANcTDXsozoAP7RtQB4E9CD0LYmxobSIRQIFXmTzZm6u7HVmPeaj/o42b2NqruPx1we3lJ58TgFVP1U4V+B76mFZtUrF2ls+OeJ4ZVDxyDDA/eD0IOoI1BAIqPXO88zLLNBDGbeAsGkllKF+H22UBThB0YnUa4xjO52BtlLqLjUFSrFHQ4JVwASuRzGCrA9QwOnKmVJZxzDYezHuL38HTnjismdp885UUr9GRx3OrqxHIhWHKuwKMaDkKiGwEX8M7TI59lZZ/Zl/kK3e3tsdgEVE7WaZuGKPi4ASObM2DwoMjJAPtDTWnTja1Ht69147oBweyuEH4qdR6y/ot+fGeqn4YOtY9rvQ6XItruONGYqFeNyy8T54FYMAQGIKg9TpgVJ5OVLMJZXNNlXrtxxTKEuITwyqNRyysiHqjDUH7jpWwrG38iEM1veLphhbzeMUh9QnvKyYx/eNWTWoMzZM3DIB0bT+X+vGrWxJOw2xcw8lvII7hO7tIj2MoHiV7Mnyqypxr3Vg78XQhuNl3/JYrgwydwjuU4WLfV4ftqUjpVKUrKlKUoFKUoFKUoFKUoFKUoFKUoFKUoFKVEd8t63hdbOzUS30wyqn2YU6zynoo6Drp8Qb774/RSLa1j+kX0w/FQr7o/4sh91Bz1xnHQZI0e6eyDs+1MTOHuZXaW5kBJzI3QE6nA0z35PWrmxNlJZq5Dma6mObi5f2nbuXuQdAKyG8eXXNakR4zAak4HjUf9IGfoEwHVT/AITW84ve4hwcPIDPxyPuqze2YlidMkhxkZ7+YHgPCqiXbMuFKqV9kgFfIjI+ytyjZFcg3M3nFtw2V0ezKHhgkfRWQezEzHQSL7OvMAV0uC7rDTlu3d1rlE+is12IdI/93V5UmjGOAvwKeBsYDcXDrkesoBrom4+yXghdpV4HmfjKZB4FCKiqSDjiwuTgkZOMnGa25vQBkkADmTXNt8t9jd5stnsW4/VmuE9kKfajjbkzkaFhooJ68tX1b8YniS6tblbwh9tXEufxV/xJEc6E22Fhx4PGsjD4d9S7fzY00pimhDM0QkRlRuF+GTgPaIdPXUxjTIOCSMkAGGbW3eH0aNIvUkg4WjZNCGQghl8QQCB4Y61Kdzt/kuAsNyVhuxoVJwsuPfiJ555lPaXXmNacurZLMRfdXdm4luu0kNy5MsTzTXSNGeGBg8cSK6gtk4GVHCBxHIIAPWLiTAq3JdVrb++VVLMwVVGSzEAAd5J0FS3Tz5xGPSbKPoMgPWSAD63bx4q5B7K5/NH3VF9pbS/CVzGkWfosDcZfkJXAIyufcUE4PVjnkM1JmbXhXGeZznGOR+NWLV3NYG+tn9I2TdxD2o07Vev5MiTA8wrD9asqNvzQOHXUEc86jA+NZVrNwtkjIOjDvU8xVRvty9r/AEuxtrjIJkiUtjX1wOGQfBww+FbquVbhTfgvaEmy3Y/R7nM9kxJI19uHJ66fNc+/XVaw0UpSgUpSgUpSgUpVJ50Di8K9BrzxrwmgrpSlApStRvZvBHY2stzLyjGi9Wc6Ig8yRr01PSg1W/e9htAkFuokvLjSFDyUdZ5O6NdfMjHeRoNh7NFsj+sZJpjxXE7e3K/8EHJUGgFaPcdHnVtoXB47m7JJPRIgxCxIOi+rn5ZzjNSqtSIUryqhp41UQ7fDeea2UdhEhXiZOJ8txMgyyIisNQdCSfdbTStxuztV7iISMEIIBDRk4OR1RtUbwyw8eg13pNsDLYScPOEiUY00U+ufPhZj44rnW4G9RtZOzc/inOhJ0Unv7lPf0Pmaiut7Z2HDcqRIoOeuAfLIPOo/FudPDgW17PEg5IsrhR+owYVLredXXiU5H3eBq7VRD33Nkl0uruacZzwySO6/seqv2VItl7KigXEagaYzpy7hjQDwFZ1KBWo2xu7BcA8ajJ56AgnvIPXxGDW3oKCKJupOgAi2hcxqBgKJXIx9Vy2B5V4Ny+Mg3NxLPw6/jHeT4gOeEfs1MoIwck1QYzk46UVi2dokS8KDA+0+ZqGb8b5zWZAjWLJJAV+J2IHNjwsoUfFjqOWoG43p3njto2PF4ZHVvzU7z49K47b8e0L2NX5zSKuB7sYOWA8l4j86lHb9g7ReVMSxiOUKjlQcqVkGVZSR3ggg6gqeYwTta84R3eHw7q9qo1m9mxDe2wWM8N1bN21q45h1wTGD44HxCnpUs9H+9C7Qs0mxwyr6k6cikq+0MdAeY8D3g1p0YggjQjlUa2lcnZd9+Eoh/utyVjv41HsOSeG4AHeTnzLDm4xLFjsNKtW1wsiK6MGR1DKynIKkZDAjmCKqZqyr1mryMYFUqKuAUHtKUoFUsOtVUoKDiqgKYr2gUpSgVxv03X3bXdnZA+ogNzKO/msYPycfr12SvnneK67fbF/LnIjZYF8OzAVx+0p+dWdEi9HUv+5CPOTDLLGfg5Zf3WWpPUF3Kuuzu5YT7M6CVPrx4SQeZUofganVaZADzHfXpb/X+ulUivaCl0BBBGQQQQeoOhFfPG8+xzaXMkBzhTlCfejbVD8tD4g19E1EPSLusbyEPEPx8IJQfnrzaPz6jx061Krn+6G+j2xCSkmPkG5lR3Ee8v2iut7M25FMoYMNeRzlT5N/OvncjGh0I557+6srZ20pYDmJyueY5g+anQ00x9I17XG9l+kR00kQ+cbafsNp9tSCD0lREauR9aI//kVdHRKCuft6RocflflE/wDEVqr/ANI6nIUSv8o1/n9lB06e8RObanoOf2cvjUS3v33jhUoDr0RT6zfWPRfv8a5vtHfG4kBVCIlPMJnJHix/hio+T1PM6k+PfU0xmbW2pJcPxyH6qjko7h/PrU99D+xCWe7caAGOLxJ/KN8Bhfi1QndzYcl5OsMemdXbmETqx/gOpIr6A2dYpBEkUYwkahVH8T4k6k95pBk0pSqhVE0SurI6hkdSrKeTKdCDVdKCMbn7ek2TciwuG4rOUlraRjrECdUb9AE4J6ZzyJx19RmuFekK2Wa4hRgDwwSnyLOgQ/uN54NT70M7ee52eElJMtq7QOTzIXBQ/skLnqUNZsaTsCvaUqBSlKBSlKDwnGprn93vZdXrOuzezit0Yo17MOMMwyG7CPQMAffY8J17tbe9W1TtCV7KFytpC3DeSocGRv8Ak42H75HIaeBvqAFVFUKiAKiKMBVGgAFWRGFJsN5Py+1r5m69lItuue8LEmnzNYzblFjxRbW2irdM3JfB8QQCR4Zrb0rWDXQ71X+zSBtFfpdrnH0uFMOg75ohpwjvHdzYnFcw2DP2puJv+NcyuPJjn+JrtEV2w0PrDkQddKhO8O4YLNcbNIjk5vbHAjk+p0VviB9XWpwRu6doyk6DLW7iQDvXlIn6yFh8q6bbXCyIroco6hlPeGGQflXLrLaActGymOWPR4n0ZT158x41v9yNp9k5s3OFOXtye46vD5qdR4E91VE3pSlApSlBAt/NwvpBae2AE3N05CTxB5B/sPgdTyldnSl2j7Ng66MrDhK+eeVfSdavbex7ecAzL6w0WQEoy+HGPuOhqYuuJQbtsfbcDwUcX2nFZibtx9Wc/FR/Cp1c7kTLrDOki9BKOFv+5GCD+zWtm2Ber/Vi3jHLER+8yn7KCMPu9GfecfEfyrFl3a/Nk+DL/EH+FSxdjXZ/qcvxaEffJWVBuveP/Rxx/wB5ICR8IwwPzoOdXGxpk93iHepz9nP7KyN3d257yThiXCg4eRtFTzPVv0RrXUrPc2NWH0mcyE/0cYMa/HBLkfEDwqXW1ukahI1VFXQKoAA8gKYa1m7O70VlF2cYyTq7n2nbvPcO4dPma3FKVUKUpQKZrV3V4zMVTOhxpzP8hWn3pvjGiRBj9ImVgCPcjziSX62DwjxOdcGg0t/ddtcSzD2SQiH+zjyAfIsXYeDCt/6EZeG/2jF0ZYZAPH1snHm/2VGo0CgADAAAAHQDkK3/AKG1zta8PRbdFPmShH3U9cWO1UpSsKUpSgVBt+t5HMg2faMVnkXimlH9XhPNv71uSjmM500NSneHai2trNcMMiGNnx3lQSF+JwPjXA90dsPDPNPcCSQ3SRyzyKC3Zu7SMg4B6xXgI0GeHA0xysHR9n2UcESQxLwxxjCj7yT1YnUnqayKx7K9jmQPE6uh5MpBHlp18KyK0yUpSgCva8NM0Gk3q3aivQGb8XcIPxc6+0O5W/PTwOoycHnnmt0JjKtlOnBcdomHXkUBLGdG6HhU/PzAnu2994IsrD+PkGhCEBFP6UnL4DJqBR7Qlm2hbTSuGdmdMLoqpwnCKO4ZJydTnNFTS32td22kim7iHvrhZ1HiuiydBkYNb/ZG3YLnPZSAsPaQ5V180bDD5Vq6w7/ZcU2DIgLL7LjKuuOWHXDD51cRMqVDIJLyD8nMLhBj1LjR8eEy6k/WB5VnW++MQwLmOS1bvkHFHnwlTK/PFQSWmO/lVu3mV1DIysp5MpDA+RGlXKDCk2cM5jZoz+jy+VW+C4HJkbzGPuFbGlBrs3J6Rj516LSVvblIHcgx9tbClBYtrVU9kYzzPMnzNX6UoFKVq9rbfgt9JH9c+zGgLyN5IuvxOBQbSsPau1obdeKaRUzyB1Zj3Ko1Y+AFRu42reT6IBaR954ZJiPL2E/eNW7HZEcbFwC8p5yyEu5/Wbl5DAoL1xt+5n0t4uwQ/wBLOMufFYQdP1z8KjW0rVoLlHaR5fpAKO8hBIkXLJjGAFILAKBjSpdzrSb4xZtXYDJiZJR5owJ/dzVwYtSr0E25abaNx0MkcS/9MNxfYUqFbTvRFE0ncNPEn2R86696INhm02ZCHGJJszyZznMmCuc9QgQHxBrPpYmlKUrKlKUoIH6b5CNjzgHHG0Kk+BlQn7q5zsQgJI/Ljmkx5RnslHyjFdv3l2JHe20ttNnglXBI5gggqw8QwB+FcW2juxfbNTs5IDdW6ZKz24JcAknLxHUHU68vE1YlVfQl4u1iZopDzkiPCT9Yey/6wNbC325dR6SIlwv5yHsZMfVbKMfitaPZG14JMCOZSTzVvVb4Ka3N2RHG0jnAQEtnoAM8u81pF1d+YvWH0e54kOGHDHocA4z2mOoq3LvwfctJfDjeJBnx4Sx+yopYhuDLaM5Z2Hczktj4ZA+FZFXBt5977o+zFBH4szy/YAgqO273+1XZFfiiVyrOfxduoB00XWRiMHhy3tDpWHcI9xKY1VjBCyG44PaZSw4kUDmeHJx4eWes7Du7d4lW1ZDGgwFTTg8CvNW78jPfUVpti+j+yhAMym6kHvSeqg8FiXQDzzWyuN07BsEWixMpyrwM0TKe8FdD8Qa29KCOybEnj/JyiZfzZgI5P+4g4GPmq+da2DaiGUwuGimGpikADY71IJVxpzUmpBtbbsUBCkl5W9mKMcTnxx7q/pNgeNRHaewGug8sxVLliGjZT+S4PYRW6jnk6ZJJHIYI3lCuefKtXu5ftND+MAEsbGOTBBHGvPl8NK2laGtfYcXEXi4oHPvQMY/mB6p+INX4rm+i9maKde6ZDG2O7ji0z48NZdKmBFvPKPytlIPGKSKQefrMjfZWWm80WNY7hfAwuf8ADkViUpgzTvLF0Sc/9GQfeBVh95j7tpcN59in+KWrNKYD7fuT7Foi/wB7Pg/KNGH21jyX1+39JbxD9GJ5CPizgfZWRVyOLP8ADpn4/wCuVMGg21HciCZ2vpyUjdgEEcQyFJHsLnHxrN2Rs+OJBwIAzKC7c2ZiMksx1OvjWNvScwdkp9ad1iXHcx9Y+QQMaunbUSDMh7IY07TCHTIwATnp3UGyrVbW2k4dLe3USXM3sKeSr1kfuUAH5GsOPetJW4LSCe6fuijbHxJGQPHFYu5V1MrT3QjSWSWRkmjY8EiBD6qI50H1WAzwrqMVLRJ/9kJwo/8AU5O06n6PGyZ6gLkHFa7bew9o9lIg+j3KujL6hMMnrAjPC/qnGeQNbyPe+2zwys0DYzwzIU7uT6oeY5N1q8d67L/m4T5OGPyGtFc52CIjeRDbHHbQQlSkbROyyuNMM4BHD1OmMHGmpr6R2btOG4TjgljlT86NlcZ7sqefhXKLze+1OUCSzZB9QQsAwGh1lCqRrzz1qO7MlMV/bT2lsLXiuIonVZCe1SRuFlaNPxY0JOmdRnpWbB9CUqniqqopSlKBSlW2b5UGj23ulZXTcU9rGz/8QLwv4euuG+BNQ7bfokjMbfR72eBBg8D4mjCr62AvqsRkZ1LV05V76rNB80bvQoyCa97WSFjiLsvVBy/ApkWNg/GxxgAka661fm2M73kEFs8kEVyxRTOqylWClsqOIsUOAPW1BrrN96KtmyMWELRcR4iIpXjXPPIQHhHIcgOVZ+7+4FlZyiaKNmlAIV5ZHkKg6Hh4jgZGmQM6mro43a2z7LmnguubTOyyODGJVIXgdHPqa+tlS2hPga3k2z4ZT2gA4uksTFH+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jHLLT0SXCAuu02SWQlpgIuKMuSdVBYEYBwCQeXQaVZm9He2E/J31tKP7WMx6fqIa7ABVVZ1XFm3R26vSxbyaQZ+eKsvsDbo/qds31ZQP8Ugrt9Ku0xw07J24P8A26I+U8X/AJKDZW3P/jY/+/F/5K7lSm0xw8bE26f6hAPOZD90lXl3Y26f6GzXzdj9zGu1VQzU2mOORbm7bJ9ZrFfJpPv4G+6s8bh7VYa3tsnisRfT3TqowR4c66mo+VVgU2jkg9DcssivdbUkfhzjsohGRxe1huIgZ8qkmxvRPsy3wTb9u/VrhjJnxKaJ+7U4pUFq2t0jULGioo5KoCgeQGlQfe/0bpPKbqzk+i3R1YgZjl/vE7/0h35IJqe0oPn7a27m01djPYvISYVD2xWROzjkEj8K54gWPfjkK2kcV+/5LZdxn+0aKH7Wau20q7THFX3A2rcSJI/0a1AVl1dpnAYqToF4SQVHUczUht90ItlxtfTyyXcsC5QHCIrN6gKoMgMeLBY5wOQFdINW5IldSrKCCMEEAgg8wQdCKmjjz723DMWlv7iN2yVitrVHjUdArdlJ2g0zkt16VM/R5vg972sU0fBNAFLEYAZHLBCVDHgchMlMnGRr3VS+jTZzOXEBRm58EkijHcAGwB4DFb/YOwbezj7O2iWNScnGSWP5zMxLMfEk0GypSlAqgJVdKBSlKBSlKBSlKBSlKBVPDVVKBSlKBSlKBSlKBVBSq6UAClKUClKUClKUClKUCvCua9pQKUpQKUpQKUpQKUpQKUpQKUpQKUpQKUpQKUpQKUpQKUpQKUpQKUpQKUpQKUpQKUpQKUpQKUpQKUpQf//Z" id="509" name="Google Shape;509;p78"/>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510" name="Google Shape;510;p78"/>
          <p:cNvPicPr preferRelativeResize="0"/>
          <p:nvPr/>
        </p:nvPicPr>
        <p:blipFill rotWithShape="1">
          <a:blip r:embed="rId3">
            <a:alphaModFix/>
          </a:blip>
          <a:srcRect b="0" l="0" r="0" t="0"/>
          <a:stretch/>
        </p:blipFill>
        <p:spPr>
          <a:xfrm>
            <a:off x="6084887" y="2060575"/>
            <a:ext cx="2779712" cy="209391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6600"/>
              <a:buFont typeface="Arial"/>
              <a:buNone/>
            </a:pPr>
            <a:r>
              <a:rPr b="1" i="0" lang="en-GB" sz="6600" u="none">
                <a:solidFill>
                  <a:schemeClr val="dk2"/>
                </a:solidFill>
                <a:latin typeface="Arial"/>
                <a:ea typeface="Arial"/>
                <a:cs typeface="Arial"/>
                <a:sym typeface="Arial"/>
              </a:rPr>
              <a:t>Learning objective: </a:t>
            </a:r>
            <a:endParaRPr/>
          </a:p>
        </p:txBody>
      </p:sp>
      <p:sp>
        <p:nvSpPr>
          <p:cNvPr id="516" name="Google Shape;516;p7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0" i="0" lang="en-GB" sz="5400" u="none">
                <a:solidFill>
                  <a:schemeClr val="dk1"/>
                </a:solidFill>
                <a:latin typeface="Arial"/>
                <a:ea typeface="Arial"/>
                <a:cs typeface="Arial"/>
                <a:sym typeface="Arial"/>
              </a:rPr>
              <a:t>To understand what makes a family and who to turn to for help and support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https://schools.firstnews.co.uk/wp-content/uploads/sites/3/2019/09/Family-Action-Assembly.pdf - Internet Explorer" id="522" name="Google Shape;522;p80"/>
          <p:cNvPicPr preferRelativeResize="0"/>
          <p:nvPr>
            <p:ph idx="1" type="body"/>
          </p:nvPr>
        </p:nvPicPr>
        <p:blipFill rotWithShape="1">
          <a:blip r:embed="rId3">
            <a:alphaModFix/>
          </a:blip>
          <a:srcRect b="7090" l="13294" r="13293" t="27679"/>
          <a:stretch/>
        </p:blipFill>
        <p:spPr>
          <a:xfrm>
            <a:off x="466725" y="836612"/>
            <a:ext cx="8220075" cy="46799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https://schools.firstnews.co.uk/wp-content/uploads/sites/3/2019/09/Family-Action-Assembly.pdf - Internet Explorer" id="528" name="Google Shape;528;p81"/>
          <p:cNvPicPr preferRelativeResize="0"/>
          <p:nvPr>
            <p:ph idx="1" type="body"/>
          </p:nvPr>
        </p:nvPicPr>
        <p:blipFill rotWithShape="1">
          <a:blip r:embed="rId3">
            <a:alphaModFix/>
          </a:blip>
          <a:srcRect b="8679" l="16354" r="15332" t="27679"/>
          <a:stretch/>
        </p:blipFill>
        <p:spPr>
          <a:xfrm>
            <a:off x="452437" y="836612"/>
            <a:ext cx="8442325" cy="5040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is puberty?</a:t>
            </a:r>
            <a:endParaRPr/>
          </a:p>
        </p:txBody>
      </p:sp>
      <p:sp>
        <p:nvSpPr>
          <p:cNvPr id="100" name="Google Shape;100;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Puberty is changing, growing and maturing from a child to an adult.</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What are the stages of the human lifecycle?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https://schools.firstnews.co.uk/wp-content/uploads/sites/3/2019/09/Family-Action-Schools-Pack-1 - Internet Explorer" id="534" name="Google Shape;534;p82"/>
          <p:cNvPicPr preferRelativeResize="0"/>
          <p:nvPr>
            <p:ph idx="1" type="body"/>
          </p:nvPr>
        </p:nvPicPr>
        <p:blipFill rotWithShape="1">
          <a:blip r:embed="rId3">
            <a:alphaModFix/>
          </a:blip>
          <a:srcRect b="8679" l="33686" r="35725" t="24496"/>
          <a:stretch/>
        </p:blipFill>
        <p:spPr>
          <a:xfrm>
            <a:off x="2016125" y="0"/>
            <a:ext cx="5111750" cy="715803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3"/>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540" name="Google Shape;540;p8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Leo is struggling with his homework. He asks his mum for help but she is busy working. He shows it to his dad but his dad is busy making dinner. Keisha tells him to stop being annoying. Leo deliberately knocks a drink over and it spills on his sister’s book.</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4"/>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pic>
        <p:nvPicPr>
          <p:cNvPr descr="https://schools.firstnews.co.uk/wp-content/uploads/sites/3/2019/09/Family-Action-Schools-Pack-1 - Internet Explorer" id="546" name="Google Shape;546;p84"/>
          <p:cNvPicPr preferRelativeResize="0"/>
          <p:nvPr>
            <p:ph idx="1" type="body"/>
          </p:nvPr>
        </p:nvPicPr>
        <p:blipFill rotWithShape="1">
          <a:blip r:embed="rId3">
            <a:alphaModFix/>
          </a:blip>
          <a:srcRect b="15044" l="34706" r="35726" t="27679"/>
          <a:stretch/>
        </p:blipFill>
        <p:spPr>
          <a:xfrm>
            <a:off x="2195736" y="300378"/>
            <a:ext cx="5040560" cy="6257244"/>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id="106" name="Google Shape;106;p20"/>
          <p:cNvSpPr txBox="1"/>
          <p:nvPr>
            <p:ph idx="1" type="body"/>
          </p:nvPr>
        </p:nvSpPr>
        <p:spPr>
          <a:xfrm>
            <a:off x="457200" y="620712"/>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Baby</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Toddler</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Child</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Teenager</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Adult</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Elder</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a:solidFill>
                  <a:schemeClr val="dk1"/>
                </a:solidFill>
                <a:latin typeface="Arial"/>
                <a:ea typeface="Arial"/>
                <a:cs typeface="Arial"/>
                <a:sym typeface="Arial"/>
              </a:rPr>
              <a:t>Puberty happens between the child and teenager stage. It prepares us for becoming an adult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What is puberty?</a:t>
            </a:r>
            <a:endParaRPr/>
          </a:p>
        </p:txBody>
      </p:sp>
      <p:sp>
        <p:nvSpPr>
          <p:cNvPr id="112" name="Google Shape;112;p2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800"/>
              <a:buFont typeface="Arial"/>
              <a:buChar char="•"/>
            </a:pPr>
            <a:r>
              <a:rPr b="0" i="0" lang="en-GB" sz="4800" u="none">
                <a:solidFill>
                  <a:schemeClr val="dk1"/>
                </a:solidFill>
                <a:latin typeface="Arial"/>
                <a:ea typeface="Arial"/>
                <a:cs typeface="Arial"/>
                <a:sym typeface="Arial"/>
              </a:rPr>
              <a:t>Puberty is the time when your body changes from being a child to a young adult.</a:t>
            </a:r>
            <a:br>
              <a:rPr b="0" i="0" lang="en-GB" sz="3200" u="none">
                <a:solidFill>
                  <a:schemeClr val="dk1"/>
                </a:solidFill>
                <a:latin typeface="Arial"/>
                <a:ea typeface="Arial"/>
                <a:cs typeface="Arial"/>
                <a:sym typeface="Arial"/>
              </a:rPr>
            </a:b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