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embeddedFontLst>
    <p:embeddedFont>
      <p:font typeface="Tahom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Tahoma-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Tahom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2" name="Google Shape;142;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GB" sz="1800" u="none">
                <a:solidFill>
                  <a:srgbClr val="000000"/>
                </a:solidFill>
                <a:latin typeface="Arial"/>
                <a:ea typeface="Arial"/>
                <a:cs typeface="Arial"/>
                <a:sym typeface="Arial"/>
              </a:rP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a:solidFill>
                  <a:srgbClr val="000000"/>
                </a:solidFill>
                <a:latin typeface="Arial"/>
                <a:ea typeface="Arial"/>
                <a:cs typeface="Arial"/>
                <a:sym typeface="Arial"/>
              </a:rPr>
              <a:t>‹#›</a:t>
            </a:fld>
            <a:endParaRPr/>
          </a:p>
        </p:txBody>
      </p:sp>
      <p:sp>
        <p:nvSpPr>
          <p:cNvPr id="157" name="Google Shape;15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1. Muluken, who lives in Gerba Sefer village in Ethiopia.</a:t>
            </a:r>
            <a:endParaRPr/>
          </a:p>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Photo: Rhodri Jones/Oxfam</a:t>
            </a:r>
            <a:endParaRPr/>
          </a:p>
          <a:p>
            <a:pPr indent="0" lvl="0" marL="0" rtl="0" algn="l">
              <a:spcBef>
                <a:spcPts val="0"/>
              </a:spcBef>
              <a:spcAft>
                <a:spcPts val="0"/>
              </a:spcAft>
              <a:buClr>
                <a:srgbClr val="333333"/>
              </a:buClr>
              <a:buSzPts val="1800"/>
              <a:buFont typeface="Arial"/>
              <a:buNone/>
            </a:pPr>
            <a:r>
              <a:rPr b="1" lang="en-GB">
                <a:solidFill>
                  <a:srgbClr val="333333"/>
                </a:solidFill>
                <a:latin typeface="Arial"/>
                <a:ea typeface="Arial"/>
                <a:cs typeface="Arial"/>
                <a:sym typeface="Arial"/>
              </a:rPr>
              <a:t>Muluken, who lives in Gerba Sefer village in Ethiopia.</a:t>
            </a:r>
            <a:r>
              <a:rPr lang="en-GB">
                <a:solidFill>
                  <a:srgbClr val="333333"/>
                </a:solidFill>
                <a:latin typeface="Arial"/>
                <a:ea typeface="Arial"/>
                <a:cs typeface="Arial"/>
                <a:sym typeface="Arial"/>
              </a:rPr>
              <a:t> The village is high in the mountains in the eastern Highlands. Almost three-quarters of Ethiopia's land area is higher than Ben Nevis, the highest mountain in the UK.</a:t>
            </a:r>
            <a:endParaRPr/>
          </a:p>
          <a:p>
            <a:pPr indent="0" lvl="0" marL="0" rtl="0" algn="l">
              <a:spcBef>
                <a:spcPts val="0"/>
              </a:spcBef>
              <a:spcAft>
                <a:spcPts val="0"/>
              </a:spcAft>
              <a:buClr>
                <a:srgbClr val="333333"/>
              </a:buClr>
              <a:buSzPts val="1800"/>
              <a:buFont typeface="Arial"/>
              <a:buNone/>
            </a:pPr>
            <a:r>
              <a:rPr b="1" lang="en-GB">
                <a:solidFill>
                  <a:srgbClr val="333333"/>
                </a:solidFill>
                <a:latin typeface="Arial"/>
                <a:ea typeface="Arial"/>
                <a:cs typeface="Arial"/>
                <a:sym typeface="Arial"/>
              </a:rPr>
              <a:t>Discussion: What links do pupils in the class have with Ethiopia? (family living there etc)</a:t>
            </a:r>
            <a:endParaRPr>
              <a:solidFill>
                <a:srgbClr val="333333"/>
              </a:solidFill>
              <a:latin typeface="Arial"/>
              <a:ea typeface="Arial"/>
              <a:cs typeface="Arial"/>
              <a:sym typeface="Arial"/>
            </a:endParaRPr>
          </a:p>
          <a:p>
            <a:pPr indent="0" lvl="0" marL="0" rtl="0" algn="l">
              <a:spcBef>
                <a:spcPts val="0"/>
              </a:spcBef>
              <a:spcAft>
                <a:spcPts val="0"/>
              </a:spcAft>
              <a:buNone/>
            </a:pPr>
            <a:r>
              <a:t/>
            </a:r>
            <a:endParaRPr>
              <a:solidFill>
                <a:srgbClr val="333333"/>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a:solidFill>
                  <a:srgbClr val="000000"/>
                </a:solidFill>
                <a:latin typeface="Arial"/>
                <a:ea typeface="Arial"/>
                <a:cs typeface="Arial"/>
                <a:sym typeface="Arial"/>
              </a:rPr>
              <a:t>‹#›</a:t>
            </a:fld>
            <a:endParaRPr/>
          </a:p>
        </p:txBody>
      </p:sp>
      <p:sp>
        <p:nvSpPr>
          <p:cNvPr id="163" name="Google Shape;16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2. Muluken and her family.</a:t>
            </a:r>
            <a:endParaRPr/>
          </a:p>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Photo: Rhodri Jones/Oxfam </a:t>
            </a:r>
            <a:endParaRPr/>
          </a:p>
          <a:p>
            <a:pPr indent="0" lvl="0" marL="0" rtl="0" algn="l">
              <a:spcBef>
                <a:spcPts val="0"/>
              </a:spcBef>
              <a:spcAft>
                <a:spcPts val="0"/>
              </a:spcAft>
              <a:buClr>
                <a:srgbClr val="333333"/>
              </a:buClr>
              <a:buSzPts val="1800"/>
              <a:buFont typeface="Arial"/>
              <a:buNone/>
            </a:pPr>
            <a:r>
              <a:rPr b="1" lang="en-GB">
                <a:solidFill>
                  <a:srgbClr val="333333"/>
                </a:solidFill>
                <a:latin typeface="Arial"/>
                <a:ea typeface="Arial"/>
                <a:cs typeface="Arial"/>
                <a:sym typeface="Arial"/>
              </a:rPr>
              <a:t>Muluken and her family. </a:t>
            </a:r>
            <a:r>
              <a:rPr lang="en-GB">
                <a:solidFill>
                  <a:srgbClr val="333333"/>
                </a:solidFill>
                <a:latin typeface="Arial"/>
                <a:ea typeface="Arial"/>
                <a:cs typeface="Arial"/>
                <a:sym typeface="Arial"/>
              </a:rPr>
              <a:t>Muluken lives with her dad, her older sister Esketsenaf, and her younger sister Mekdes. Her grandmother also lives with them and takes care of the children while their mother is away. Muluken's mother works as a teacher in a school which is 20 kilometres away. It is difficult to travel so far every day, so she lives at home at weekends and during the school holidays.</a:t>
            </a:r>
            <a:endParaRPr/>
          </a:p>
          <a:p>
            <a:pPr indent="0" lvl="0" marL="0" rtl="0" algn="l">
              <a:spcBef>
                <a:spcPts val="0"/>
              </a:spcBef>
              <a:spcAft>
                <a:spcPts val="0"/>
              </a:spcAft>
              <a:buClr>
                <a:srgbClr val="333333"/>
              </a:buClr>
              <a:buSzPts val="1800"/>
              <a:buFont typeface="Arial"/>
              <a:buNone/>
            </a:pPr>
            <a:r>
              <a:rPr b="1" lang="en-GB">
                <a:solidFill>
                  <a:srgbClr val="333333"/>
                </a:solidFill>
                <a:latin typeface="Arial"/>
                <a:ea typeface="Arial"/>
                <a:cs typeface="Arial"/>
                <a:sym typeface="Arial"/>
              </a:rPr>
              <a:t>Discussion: Extended family relationships; who lives at home/away from home etc.</a:t>
            </a:r>
            <a:endParaRPr/>
          </a:p>
          <a:p>
            <a:pPr indent="0" lvl="0" marL="0" rtl="0" algn="l">
              <a:spcBef>
                <a:spcPts val="0"/>
              </a:spcBef>
              <a:spcAft>
                <a:spcPts val="0"/>
              </a:spcAft>
              <a:buSzPts val="1800"/>
              <a:buNone/>
            </a:pPr>
            <a:r>
              <a:t/>
            </a:r>
            <a:endParaRPr>
              <a:solidFill>
                <a:srgbClr val="333333"/>
              </a:solidFill>
              <a:latin typeface="Arial"/>
              <a:ea typeface="Arial"/>
              <a:cs typeface="Arial"/>
              <a:sym typeface="Arial"/>
            </a:endParaRPr>
          </a:p>
          <a:p>
            <a:pPr indent="0" lvl="0" marL="0" rtl="0" algn="l">
              <a:spcBef>
                <a:spcPts val="0"/>
              </a:spcBef>
              <a:spcAft>
                <a:spcPts val="0"/>
              </a:spcAft>
              <a:buNone/>
            </a:pPr>
            <a:r>
              <a:t/>
            </a:r>
            <a:endParaRPr>
              <a:solidFill>
                <a:srgbClr val="333333"/>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a:solidFill>
                  <a:srgbClr val="000000"/>
                </a:solidFill>
                <a:latin typeface="Arial"/>
                <a:ea typeface="Arial"/>
                <a:cs typeface="Arial"/>
                <a:sym typeface="Arial"/>
              </a:rPr>
              <a:t>‹#›</a:t>
            </a:fld>
            <a:endParaRPr/>
          </a:p>
        </p:txBody>
      </p:sp>
      <p:sp>
        <p:nvSpPr>
          <p:cNvPr id="169" name="Google Shape;16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5. Muluken and her friends playing shop.</a:t>
            </a:r>
            <a:endParaRPr/>
          </a:p>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Photo: Rhodri Jones/Oxfam </a:t>
            </a:r>
            <a:endParaRPr/>
          </a:p>
          <a:p>
            <a:pPr indent="0" lvl="0" marL="0" rtl="0" algn="l">
              <a:spcBef>
                <a:spcPts val="0"/>
              </a:spcBef>
              <a:spcAft>
                <a:spcPts val="0"/>
              </a:spcAft>
              <a:buClr>
                <a:srgbClr val="333333"/>
              </a:buClr>
              <a:buSzPts val="1800"/>
              <a:buFont typeface="Arial"/>
              <a:buNone/>
            </a:pPr>
            <a:r>
              <a:rPr b="1" lang="en-GB">
                <a:solidFill>
                  <a:srgbClr val="333333"/>
                </a:solidFill>
                <a:latin typeface="Arial"/>
                <a:ea typeface="Arial"/>
                <a:cs typeface="Arial"/>
                <a:sym typeface="Arial"/>
              </a:rPr>
              <a:t>Muluken and her friends playing shop.</a:t>
            </a:r>
            <a:r>
              <a:rPr lang="en-GB">
                <a:solidFill>
                  <a:srgbClr val="333333"/>
                </a:solidFill>
                <a:latin typeface="Arial"/>
                <a:ea typeface="Arial"/>
                <a:cs typeface="Arial"/>
                <a:sym typeface="Arial"/>
              </a:rPr>
              <a:t> They find things around the home to 'buy and sell'. Muluken's uncle and his family live next door so there is always somebody to play with. Zebawork, Muluken's cousin, is like another big sister. </a:t>
            </a:r>
            <a:br>
              <a:rPr lang="en-GB">
                <a:solidFill>
                  <a:srgbClr val="333333"/>
                </a:solidFill>
                <a:latin typeface="Arial"/>
                <a:ea typeface="Arial"/>
                <a:cs typeface="Arial"/>
                <a:sym typeface="Arial"/>
              </a:rPr>
            </a:br>
            <a:r>
              <a:rPr b="1" lang="en-GB">
                <a:solidFill>
                  <a:srgbClr val="333333"/>
                </a:solidFill>
                <a:latin typeface="Arial"/>
                <a:ea typeface="Arial"/>
                <a:cs typeface="Arial"/>
                <a:sym typeface="Arial"/>
              </a:rPr>
              <a:t>Discussion: Games children play, who they play with, friends etc.</a:t>
            </a:r>
            <a:endParaRPr>
              <a:solidFill>
                <a:srgbClr val="333333"/>
              </a:solidFill>
              <a:latin typeface="Arial"/>
              <a:ea typeface="Arial"/>
              <a:cs typeface="Arial"/>
              <a:sym typeface="Arial"/>
            </a:endParaRPr>
          </a:p>
          <a:p>
            <a:pPr indent="0" lvl="0" marL="0" rtl="0" algn="l">
              <a:spcBef>
                <a:spcPts val="0"/>
              </a:spcBef>
              <a:spcAft>
                <a:spcPts val="0"/>
              </a:spcAft>
              <a:buNone/>
            </a:pPr>
            <a:r>
              <a:t/>
            </a:r>
            <a:endParaRPr>
              <a:solidFill>
                <a:srgbClr val="333333"/>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a:solidFill>
                  <a:srgbClr val="000000"/>
                </a:solidFill>
                <a:latin typeface="Arial"/>
                <a:ea typeface="Arial"/>
                <a:cs typeface="Arial"/>
                <a:sym typeface="Arial"/>
              </a:rPr>
              <a:t>‹#›</a:t>
            </a:fld>
            <a:endParaRPr/>
          </a:p>
        </p:txBody>
      </p:sp>
      <p:sp>
        <p:nvSpPr>
          <p:cNvPr id="175" name="Google Shape;17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4. Muluken and her sister wash their faces and hands before breakfast.</a:t>
            </a:r>
            <a:endParaRPr/>
          </a:p>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Photo: Rhodri Jones/Oxfam </a:t>
            </a:r>
            <a:endParaRPr/>
          </a:p>
          <a:p>
            <a:pPr indent="0" lvl="0" marL="0" rtl="0" algn="l">
              <a:spcBef>
                <a:spcPts val="0"/>
              </a:spcBef>
              <a:spcAft>
                <a:spcPts val="0"/>
              </a:spcAft>
              <a:buClr>
                <a:srgbClr val="333333"/>
              </a:buClr>
              <a:buSzPts val="1800"/>
              <a:buFont typeface="Arial"/>
              <a:buNone/>
            </a:pPr>
            <a:r>
              <a:rPr b="1" lang="en-GB">
                <a:solidFill>
                  <a:srgbClr val="333333"/>
                </a:solidFill>
                <a:latin typeface="Arial"/>
                <a:ea typeface="Arial"/>
                <a:cs typeface="Arial"/>
                <a:sym typeface="Arial"/>
              </a:rPr>
              <a:t>Muluken and her sister wash their faces and hands before breakfast. </a:t>
            </a:r>
            <a:r>
              <a:rPr lang="en-GB">
                <a:solidFill>
                  <a:srgbClr val="333333"/>
                </a:solidFill>
                <a:latin typeface="Arial"/>
                <a:ea typeface="Arial"/>
                <a:cs typeface="Arial"/>
                <a:sym typeface="Arial"/>
              </a:rPr>
              <a:t>There is no running water in the house and so water has to be carried from the village pump. Luckily it is not too far. The pump is a good meeting place for the women of the village. One of Muluken's jobs is fetching water. </a:t>
            </a:r>
            <a:endParaRPr/>
          </a:p>
          <a:p>
            <a:pPr indent="0" lvl="0" marL="0" rtl="0" algn="l">
              <a:spcBef>
                <a:spcPts val="0"/>
              </a:spcBef>
              <a:spcAft>
                <a:spcPts val="0"/>
              </a:spcAft>
              <a:buClr>
                <a:srgbClr val="333333"/>
              </a:buClr>
              <a:buSzPts val="1800"/>
              <a:buFont typeface="Arial"/>
              <a:buNone/>
            </a:pPr>
            <a:r>
              <a:rPr b="1" lang="en-GB">
                <a:solidFill>
                  <a:srgbClr val="333333"/>
                </a:solidFill>
                <a:latin typeface="Arial"/>
                <a:ea typeface="Arial"/>
                <a:cs typeface="Arial"/>
                <a:sym typeface="Arial"/>
              </a:rPr>
              <a:t>Discussion: Children's jobs around the home. You could relate this photo to number 17, which shows Sasha fetching water from the well. If Muluken's family carry water from the pump are they more likely to use water carefully? Do children in the UK use more water then they need to? </a:t>
            </a:r>
            <a:endParaRPr/>
          </a:p>
          <a:p>
            <a:pPr indent="0" lvl="0" marL="0" rtl="0" algn="l">
              <a:spcBef>
                <a:spcPts val="0"/>
              </a:spcBef>
              <a:spcAft>
                <a:spcPts val="0"/>
              </a:spcAft>
              <a:buSzPts val="1800"/>
              <a:buNone/>
            </a:pPr>
            <a:r>
              <a:t/>
            </a:r>
            <a:endParaRPr>
              <a:solidFill>
                <a:srgbClr val="333333"/>
              </a:solidFill>
              <a:latin typeface="Arial"/>
              <a:ea typeface="Arial"/>
              <a:cs typeface="Arial"/>
              <a:sym typeface="Arial"/>
            </a:endParaRPr>
          </a:p>
          <a:p>
            <a:pPr indent="0" lvl="0" marL="0" rtl="0" algn="l">
              <a:spcBef>
                <a:spcPts val="0"/>
              </a:spcBef>
              <a:spcAft>
                <a:spcPts val="0"/>
              </a:spcAft>
              <a:buNone/>
            </a:pPr>
            <a:r>
              <a:t/>
            </a:r>
            <a:endParaRPr>
              <a:solidFill>
                <a:srgbClr val="333333"/>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a:solidFill>
                  <a:srgbClr val="000000"/>
                </a:solidFill>
                <a:latin typeface="Arial"/>
                <a:ea typeface="Arial"/>
                <a:cs typeface="Arial"/>
                <a:sym typeface="Arial"/>
              </a:rPr>
              <a:t>‹#›</a:t>
            </a:fld>
            <a:endParaRPr/>
          </a:p>
        </p:txBody>
      </p:sp>
      <p:sp>
        <p:nvSpPr>
          <p:cNvPr id="181" name="Google Shape;18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6. Muluken sleeps on her mother's lap.</a:t>
            </a:r>
            <a:endParaRPr/>
          </a:p>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Photo: Rhodri Jones/Oxfam</a:t>
            </a:r>
            <a:endParaRPr/>
          </a:p>
          <a:p>
            <a:pPr indent="0" lvl="0" marL="0" rtl="0" algn="l">
              <a:spcBef>
                <a:spcPts val="0"/>
              </a:spcBef>
              <a:spcAft>
                <a:spcPts val="0"/>
              </a:spcAft>
              <a:buClr>
                <a:srgbClr val="333333"/>
              </a:buClr>
              <a:buSzPts val="1800"/>
              <a:buFont typeface="Arial"/>
              <a:buNone/>
            </a:pPr>
            <a:r>
              <a:rPr b="1" lang="en-GB">
                <a:solidFill>
                  <a:srgbClr val="333333"/>
                </a:solidFill>
                <a:latin typeface="Arial"/>
                <a:ea typeface="Arial"/>
                <a:cs typeface="Arial"/>
                <a:sym typeface="Arial"/>
              </a:rPr>
              <a:t>Muluken sleeps on her mother's lap. </a:t>
            </a:r>
            <a:r>
              <a:rPr lang="en-GB">
                <a:solidFill>
                  <a:srgbClr val="333333"/>
                </a:solidFill>
                <a:latin typeface="Arial"/>
                <a:ea typeface="Arial"/>
                <a:cs typeface="Arial"/>
                <a:sym typeface="Arial"/>
              </a:rPr>
              <a:t>There is no electricity in Gerba Sefer village, and so the family use a paraffin lamp. At night it can get cold and it's sometimes frosty in November and December. </a:t>
            </a:r>
            <a:br>
              <a:rPr lang="en-GB">
                <a:solidFill>
                  <a:srgbClr val="333333"/>
                </a:solidFill>
                <a:latin typeface="Arial"/>
                <a:ea typeface="Arial"/>
                <a:cs typeface="Arial"/>
                <a:sym typeface="Arial"/>
              </a:rPr>
            </a:br>
            <a:br>
              <a:rPr lang="en-GB">
                <a:solidFill>
                  <a:srgbClr val="333333"/>
                </a:solidFill>
                <a:latin typeface="Arial"/>
                <a:ea typeface="Arial"/>
                <a:cs typeface="Arial"/>
                <a:sym typeface="Arial"/>
              </a:rPr>
            </a:br>
            <a:r>
              <a:rPr b="1" lang="en-GB">
                <a:solidFill>
                  <a:srgbClr val="333333"/>
                </a:solidFill>
                <a:latin typeface="Arial"/>
                <a:ea typeface="Arial"/>
                <a:cs typeface="Arial"/>
                <a:sym typeface="Arial"/>
              </a:rPr>
              <a:t>Discussion: Do we waste power (eg electricity) in the North? What can we do to save energy at home?</a:t>
            </a:r>
            <a:endParaRPr>
              <a:solidFill>
                <a:srgbClr val="333333"/>
              </a:solidFill>
              <a:latin typeface="Arial"/>
              <a:ea typeface="Arial"/>
              <a:cs typeface="Arial"/>
              <a:sym typeface="Arial"/>
            </a:endParaRPr>
          </a:p>
          <a:p>
            <a:pPr indent="0" lvl="0" marL="0" rtl="0" algn="l">
              <a:spcBef>
                <a:spcPts val="0"/>
              </a:spcBef>
              <a:spcAft>
                <a:spcPts val="0"/>
              </a:spcAft>
              <a:buNone/>
            </a:pPr>
            <a:r>
              <a:t/>
            </a:r>
            <a:endParaRPr>
              <a:solidFill>
                <a:srgbClr val="333333"/>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a:solidFill>
                  <a:srgbClr val="000000"/>
                </a:solidFill>
                <a:latin typeface="Arial"/>
                <a:ea typeface="Arial"/>
                <a:cs typeface="Arial"/>
                <a:sym typeface="Arial"/>
              </a:rPr>
              <a:t>‹#›</a:t>
            </a:fld>
            <a:endParaRPr/>
          </a:p>
        </p:txBody>
      </p:sp>
      <p:sp>
        <p:nvSpPr>
          <p:cNvPr id="187" name="Google Shape;18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14. Every morning Sasha helps to dress his younger sister, Yulya.</a:t>
            </a:r>
            <a:endParaRPr/>
          </a:p>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Photo: Sarah Errington/Oxfam </a:t>
            </a:r>
            <a:endParaRPr/>
          </a:p>
          <a:p>
            <a:pPr indent="0" lvl="0" marL="0" rtl="0" algn="l">
              <a:spcBef>
                <a:spcPts val="0"/>
              </a:spcBef>
              <a:spcAft>
                <a:spcPts val="0"/>
              </a:spcAft>
              <a:buClr>
                <a:srgbClr val="333333"/>
              </a:buClr>
              <a:buSzPts val="1800"/>
              <a:buFont typeface="Arial"/>
              <a:buNone/>
            </a:pPr>
            <a:r>
              <a:rPr b="1" lang="en-GB">
                <a:solidFill>
                  <a:srgbClr val="333333"/>
                </a:solidFill>
                <a:latin typeface="Arial"/>
                <a:ea typeface="Arial"/>
                <a:cs typeface="Arial"/>
                <a:sym typeface="Arial"/>
              </a:rPr>
              <a:t>Every morning Sasha helps to dress his younger sister, Yulya.</a:t>
            </a:r>
            <a:r>
              <a:rPr lang="en-GB">
                <a:solidFill>
                  <a:srgbClr val="333333"/>
                </a:solidFill>
                <a:latin typeface="Arial"/>
                <a:ea typeface="Arial"/>
                <a:cs typeface="Arial"/>
                <a:sym typeface="Arial"/>
              </a:rPr>
              <a:t> His stepfather is often away working and Sasha likes to help his mother and babushka (Russian for grandmother) in every way he can. Christmas is a very important event in Russia. However, Russians celebrate it on 7th February, because the Russian Orthodox calendar is used.</a:t>
            </a:r>
            <a:br>
              <a:rPr lang="en-GB">
                <a:solidFill>
                  <a:srgbClr val="333333"/>
                </a:solidFill>
                <a:latin typeface="Arial"/>
                <a:ea typeface="Arial"/>
                <a:cs typeface="Arial"/>
                <a:sym typeface="Arial"/>
              </a:rPr>
            </a:br>
            <a:br>
              <a:rPr lang="en-GB">
                <a:solidFill>
                  <a:srgbClr val="333333"/>
                </a:solidFill>
                <a:latin typeface="Arial"/>
                <a:ea typeface="Arial"/>
                <a:cs typeface="Arial"/>
                <a:sym typeface="Arial"/>
              </a:rPr>
            </a:br>
            <a:r>
              <a:rPr b="1" lang="en-GB">
                <a:solidFill>
                  <a:srgbClr val="333333"/>
                </a:solidFill>
                <a:latin typeface="Arial"/>
                <a:ea typeface="Arial"/>
                <a:cs typeface="Arial"/>
                <a:sym typeface="Arial"/>
              </a:rPr>
              <a:t>Discussion: Brothers and sisters; who helps who at home; important festivals etc.</a:t>
            </a:r>
            <a:endParaRPr>
              <a:solidFill>
                <a:srgbClr val="333333"/>
              </a:solidFill>
              <a:latin typeface="Arial"/>
              <a:ea typeface="Arial"/>
              <a:cs typeface="Arial"/>
              <a:sym typeface="Arial"/>
            </a:endParaRPr>
          </a:p>
          <a:p>
            <a:pPr indent="0" lvl="0" marL="0" rtl="0" algn="l">
              <a:spcBef>
                <a:spcPts val="0"/>
              </a:spcBef>
              <a:spcAft>
                <a:spcPts val="0"/>
              </a:spcAft>
              <a:buNone/>
            </a:pPr>
            <a:r>
              <a:t/>
            </a:r>
            <a:endParaRPr>
              <a:solidFill>
                <a:srgbClr val="333333"/>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a:solidFill>
                  <a:srgbClr val="000000"/>
                </a:solidFill>
                <a:latin typeface="Arial"/>
                <a:ea typeface="Arial"/>
                <a:cs typeface="Arial"/>
                <a:sym typeface="Arial"/>
              </a:rPr>
              <a:t>‹#›</a:t>
            </a:fld>
            <a:endParaRPr/>
          </a:p>
        </p:txBody>
      </p:sp>
      <p:sp>
        <p:nvSpPr>
          <p:cNvPr id="193" name="Google Shape;19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20. Shakeel and his family have breakfast. </a:t>
            </a:r>
            <a:endParaRPr/>
          </a:p>
          <a:p>
            <a:pPr indent="0" lvl="0" marL="0" rtl="0" algn="l">
              <a:spcBef>
                <a:spcPts val="0"/>
              </a:spcBef>
              <a:spcAft>
                <a:spcPts val="0"/>
              </a:spcAft>
              <a:buClr>
                <a:srgbClr val="333333"/>
              </a:buClr>
              <a:buSzPts val="1800"/>
              <a:buFont typeface="Arial"/>
              <a:buNone/>
            </a:pPr>
            <a:r>
              <a:rPr lang="en-GB">
                <a:solidFill>
                  <a:srgbClr val="333333"/>
                </a:solidFill>
                <a:latin typeface="Arial"/>
                <a:ea typeface="Arial"/>
                <a:cs typeface="Arial"/>
                <a:sym typeface="Arial"/>
              </a:rPr>
              <a:t>Photo: Rajendra Shaw/Oxfam</a:t>
            </a:r>
            <a:endParaRPr/>
          </a:p>
          <a:p>
            <a:pPr indent="0" lvl="0" marL="0" rtl="0" algn="l">
              <a:spcBef>
                <a:spcPts val="0"/>
              </a:spcBef>
              <a:spcAft>
                <a:spcPts val="0"/>
              </a:spcAft>
              <a:buClr>
                <a:srgbClr val="333333"/>
              </a:buClr>
              <a:buSzPts val="1800"/>
              <a:buFont typeface="Arial"/>
              <a:buNone/>
            </a:pPr>
            <a:r>
              <a:rPr b="1" lang="en-GB">
                <a:solidFill>
                  <a:srgbClr val="333333"/>
                </a:solidFill>
                <a:latin typeface="Arial"/>
                <a:ea typeface="Arial"/>
                <a:cs typeface="Arial"/>
                <a:sym typeface="Arial"/>
              </a:rPr>
              <a:t>Shakeel and his family have breakfast. </a:t>
            </a:r>
            <a:r>
              <a:rPr lang="en-GB">
                <a:solidFill>
                  <a:srgbClr val="333333"/>
                </a:solidFill>
                <a:latin typeface="Arial"/>
                <a:ea typeface="Arial"/>
                <a:cs typeface="Arial"/>
                <a:sym typeface="Arial"/>
              </a:rPr>
              <a:t>They eat parathas, bread fried in oil, and drink tea. Shakeel likes lots of sugar in his tea! At 7 o'clock his dad gives him a lift to school in his auto-rickshaw, a taxi with three wheels. On the way Shakeel sees lots of monkeys.</a:t>
            </a:r>
            <a:br>
              <a:rPr lang="en-GB">
                <a:solidFill>
                  <a:srgbClr val="333333"/>
                </a:solidFill>
                <a:latin typeface="Arial"/>
                <a:ea typeface="Arial"/>
                <a:cs typeface="Arial"/>
                <a:sym typeface="Arial"/>
              </a:rPr>
            </a:br>
            <a:br>
              <a:rPr lang="en-GB">
                <a:solidFill>
                  <a:srgbClr val="333333"/>
                </a:solidFill>
                <a:latin typeface="Arial"/>
                <a:ea typeface="Arial"/>
                <a:cs typeface="Arial"/>
                <a:sym typeface="Arial"/>
              </a:rPr>
            </a:br>
            <a:r>
              <a:rPr b="1" lang="en-GB">
                <a:solidFill>
                  <a:srgbClr val="333333"/>
                </a:solidFill>
                <a:latin typeface="Arial"/>
                <a:ea typeface="Arial"/>
                <a:cs typeface="Arial"/>
                <a:sym typeface="Arial"/>
              </a:rPr>
              <a:t>Discussion: What do the children eat for breakfast? Healthy eating and the importance of having breakfast. </a:t>
            </a:r>
            <a:r>
              <a:rPr lang="en-GB">
                <a:solidFill>
                  <a:srgbClr val="333333"/>
                </a:solidFill>
                <a:latin typeface="Arial"/>
                <a:ea typeface="Arial"/>
                <a:cs typeface="Arial"/>
                <a:sym typeface="Arial"/>
              </a:rPr>
              <a:t> </a:t>
            </a:r>
            <a:endParaRPr/>
          </a:p>
          <a:p>
            <a:pPr indent="0" lvl="0" marL="0" rtl="0" algn="l">
              <a:spcBef>
                <a:spcPts val="0"/>
              </a:spcBef>
              <a:spcAft>
                <a:spcPts val="0"/>
              </a:spcAft>
              <a:buNone/>
            </a:pPr>
            <a:r>
              <a:t/>
            </a:r>
            <a:endParaRPr>
              <a:solidFill>
                <a:srgbClr val="333333"/>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6" name="Google Shape;246;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3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GB" sz="1800" u="none">
                <a:solidFill>
                  <a:srgbClr val="000000"/>
                </a:solidFill>
                <a:latin typeface="Arial"/>
                <a:ea typeface="Arial"/>
                <a:cs typeface="Arial"/>
                <a:sym typeface="Arial"/>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2" name="Google Shape;8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GB" sz="1800" u="none">
                <a:solidFill>
                  <a:srgbClr val="000000"/>
                </a:solidFill>
                <a:latin typeface="Arial"/>
                <a:ea typeface="Arial"/>
                <a:cs typeface="Arial"/>
                <a:sym typeface="Arial"/>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4" name="Google Shape;14;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ctr">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ct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1" name="Shape 41"/>
        <p:cNvGrpSpPr/>
        <p:nvPr/>
      </p:nvGrpSpPr>
      <p:grpSpPr>
        <a:xfrm>
          <a:off x="0" y="0"/>
          <a:ext cx="0" cy="0"/>
          <a:chOff x="0" y="0"/>
          <a:chExt cx="0" cy="0"/>
        </a:xfrm>
      </p:grpSpPr>
      <p:sp>
        <p:nvSpPr>
          <p:cNvPr id="42" name="Google Shape;42;p1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3" name="Google Shape;43;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 name="Google Shape;44;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5" name="Shape 45"/>
        <p:cNvGrpSpPr/>
        <p:nvPr/>
      </p:nvGrpSpPr>
      <p:grpSpPr>
        <a:xfrm>
          <a:off x="0" y="0"/>
          <a:ext cx="0" cy="0"/>
          <a:chOff x="0" y="0"/>
          <a:chExt cx="0" cy="0"/>
        </a:xfrm>
      </p:grpSpPr>
      <p:sp>
        <p:nvSpPr>
          <p:cNvPr id="46" name="Google Shape;46;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7" name="Google Shape;47;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7" name="Google Shape;1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9" name="Shape 19"/>
        <p:cNvGrpSpPr/>
        <p:nvPr/>
      </p:nvGrpSpPr>
      <p:grpSpPr>
        <a:xfrm>
          <a:off x="0" y="0"/>
          <a:ext cx="0" cy="0"/>
          <a:chOff x="0" y="0"/>
          <a:chExt cx="0" cy="0"/>
        </a:xfrm>
      </p:grpSpPr>
      <p:sp>
        <p:nvSpPr>
          <p:cNvPr id="20" name="Google Shape;20;p5"/>
          <p:cNvSpPr txBox="1"/>
          <p:nvPr>
            <p:ph type="title"/>
          </p:nvPr>
        </p:nvSpPr>
        <p:spPr>
          <a:xfrm rot="5400000">
            <a:off x="4732337" y="2171700"/>
            <a:ext cx="5851525" cy="20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1" name="Google Shape;21;p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2" name="Shape 22"/>
        <p:cNvGrpSpPr/>
        <p:nvPr/>
      </p:nvGrpSpPr>
      <p:grpSpPr>
        <a:xfrm>
          <a:off x="0" y="0"/>
          <a:ext cx="0" cy="0"/>
          <a:chOff x="0" y="0"/>
          <a:chExt cx="0" cy="0"/>
        </a:xfrm>
      </p:grpSpPr>
      <p:sp>
        <p:nvSpPr>
          <p:cNvPr id="23" name="Google Shape;23;p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4" name="Google Shape;24;p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5" name="Shape 25"/>
        <p:cNvGrpSpPr/>
        <p:nvPr/>
      </p:nvGrpSpPr>
      <p:grpSpPr>
        <a:xfrm>
          <a:off x="0" y="0"/>
          <a:ext cx="0" cy="0"/>
          <a:chOff x="0" y="0"/>
          <a:chExt cx="0" cy="0"/>
        </a:xfrm>
      </p:grpSpPr>
      <p:sp>
        <p:nvSpPr>
          <p:cNvPr id="26" name="Google Shape;26;p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7" name="Google Shape;27;p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8" name="Google Shape;28;p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29" name="Shape 29"/>
        <p:cNvGrpSpPr/>
        <p:nvPr/>
      </p:nvGrpSpPr>
      <p:grpSpPr>
        <a:xfrm>
          <a:off x="0" y="0"/>
          <a:ext cx="0" cy="0"/>
          <a:chOff x="0" y="0"/>
          <a:chExt cx="0" cy="0"/>
        </a:xfrm>
      </p:grpSpPr>
      <p:sp>
        <p:nvSpPr>
          <p:cNvPr id="30" name="Google Shape;30;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1" name="Google Shape;31;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 name="Google Shape;32;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33" name="Shape 33"/>
        <p:cNvGrpSpPr/>
        <p:nvPr/>
      </p:nvGrpSpPr>
      <p:grpSpPr>
        <a:xfrm>
          <a:off x="0" y="0"/>
          <a:ext cx="0" cy="0"/>
          <a:chOff x="0" y="0"/>
          <a:chExt cx="0" cy="0"/>
        </a:xfrm>
      </p:grpSpPr>
      <p:sp>
        <p:nvSpPr>
          <p:cNvPr id="34" name="Google Shape;34;p9"/>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5" name="Shape 35"/>
        <p:cNvGrpSpPr/>
        <p:nvPr/>
      </p:nvGrpSpPr>
      <p:grpSpPr>
        <a:xfrm>
          <a:off x="0" y="0"/>
          <a:ext cx="0" cy="0"/>
          <a:chOff x="0" y="0"/>
          <a:chExt cx="0" cy="0"/>
        </a:xfrm>
      </p:grpSpPr>
      <p:sp>
        <p:nvSpPr>
          <p:cNvPr id="36" name="Google Shape;36;p1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7" name="Google Shape;37;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38" name="Google Shape;38;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9" name="Google Shape;39;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0" name="Google Shape;40;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4000" cy="6872287"/>
          </a:xfrm>
          <a:prstGeom prst="rect">
            <a:avLst/>
          </a:prstGeom>
          <a:noFill/>
          <a:ln>
            <a:noFill/>
          </a:ln>
        </p:spPr>
      </p:pic>
      <p:sp>
        <p:nvSpPr>
          <p:cNvPr id="11" name="Google Shape;11;p1"/>
          <p:cNvSpPr txBox="1"/>
          <p:nvPr/>
        </p:nvSpPr>
        <p:spPr>
          <a:xfrm>
            <a:off x="8035925" y="6237287"/>
            <a:ext cx="12144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E5C67"/>
              </a:buClr>
              <a:buSzPts val="1800"/>
              <a:buFont typeface="Arial"/>
              <a:buNone/>
            </a:pPr>
            <a:r>
              <a:rPr b="1" i="0" lang="en-GB" sz="1800" u="none" cap="none" strike="noStrike">
                <a:solidFill>
                  <a:srgbClr val="5E5C67"/>
                </a:solidFill>
                <a:latin typeface="Arial"/>
                <a:ea typeface="Arial"/>
                <a:cs typeface="Arial"/>
                <a:sym typeface="Arial"/>
              </a:rPr>
              <a:t>Page </a:t>
            </a:r>
            <a:fld id="{00000000-1234-1234-1234-123412341234}" type="slidenum">
              <a:rPr b="1" i="0" lang="en-GB" sz="1800" u="none" cap="none" strike="noStrike">
                <a:solidFill>
                  <a:srgbClr val="5E5C67"/>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3.jp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jpg"/><Relationship Id="rId4" Type="http://schemas.openxmlformats.org/officeDocument/2006/relationships/image" Target="../media/image3.jpg"/><Relationship Id="rId5"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bbc.co.uk/bitesize/clips/zjstsb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3.jp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3"/>
          <p:cNvPicPr preferRelativeResize="0"/>
          <p:nvPr/>
        </p:nvPicPr>
        <p:blipFill rotWithShape="1">
          <a:blip r:embed="rId3">
            <a:alphaModFix/>
          </a:blip>
          <a:srcRect b="0" l="0" r="0" t="0"/>
          <a:stretch/>
        </p:blipFill>
        <p:spPr>
          <a:xfrm>
            <a:off x="15875" y="28575"/>
            <a:ext cx="9144000" cy="6858000"/>
          </a:xfrm>
          <a:prstGeom prst="rect">
            <a:avLst/>
          </a:prstGeom>
          <a:noFill/>
          <a:ln>
            <a:noFill/>
          </a:ln>
        </p:spPr>
      </p:pic>
      <p:sp>
        <p:nvSpPr>
          <p:cNvPr id="53" name="Google Shape;53;p13"/>
          <p:cNvSpPr txBox="1"/>
          <p:nvPr>
            <p:ph type="ctrTitle"/>
          </p:nvPr>
        </p:nvSpPr>
        <p:spPr>
          <a:xfrm>
            <a:off x="971550" y="333375"/>
            <a:ext cx="7772400" cy="14700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8000"/>
              <a:buFont typeface="Tahoma"/>
              <a:buNone/>
            </a:pPr>
            <a:r>
              <a:rPr b="0" i="0" lang="en-GB" sz="8000" u="none">
                <a:solidFill>
                  <a:schemeClr val="dk2"/>
                </a:solidFill>
                <a:latin typeface="Tahoma"/>
                <a:ea typeface="Tahoma"/>
                <a:cs typeface="Tahoma"/>
                <a:sym typeface="Tahoma"/>
              </a:rPr>
              <a:t>Year 3</a:t>
            </a:r>
            <a:endParaRPr/>
          </a:p>
        </p:txBody>
      </p:sp>
      <p:sp>
        <p:nvSpPr>
          <p:cNvPr id="54" name="Google Shape;54;p13"/>
          <p:cNvSpPr txBox="1"/>
          <p:nvPr>
            <p:ph idx="1" type="subTitle"/>
          </p:nvPr>
        </p:nvSpPr>
        <p:spPr>
          <a:xfrm>
            <a:off x="1763712" y="1484312"/>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Relationships</a:t>
            </a:r>
            <a:endParaRPr/>
          </a:p>
          <a:p>
            <a:pPr indent="0" lvl="0" marL="0" rtl="0" algn="ctr">
              <a:lnSpc>
                <a:spcPct val="100000"/>
              </a:lnSpc>
              <a:spcBef>
                <a:spcPts val="64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Lesson 2</a:t>
            </a:r>
            <a:endParaRPr/>
          </a:p>
        </p:txBody>
      </p:sp>
      <p:pic>
        <p:nvPicPr>
          <p:cNvPr descr="Ealingmono" id="55" name="Google Shape;55;p13"/>
          <p:cNvPicPr preferRelativeResize="0"/>
          <p:nvPr/>
        </p:nvPicPr>
        <p:blipFill rotWithShape="1">
          <a:blip r:embed="rId4">
            <a:alphaModFix/>
          </a:blip>
          <a:srcRect b="0" l="0" r="0" t="0"/>
          <a:stretch/>
        </p:blipFill>
        <p:spPr>
          <a:xfrm>
            <a:off x="7812087" y="5940425"/>
            <a:ext cx="1141412" cy="666750"/>
          </a:xfrm>
          <a:prstGeom prst="rect">
            <a:avLst/>
          </a:prstGeom>
          <a:noFill/>
          <a:ln>
            <a:noFill/>
          </a:ln>
        </p:spPr>
      </p:pic>
      <p:pic>
        <p:nvPicPr>
          <p:cNvPr descr="HS-Ealing-logo - Copy" id="56" name="Google Shape;56;p13"/>
          <p:cNvPicPr preferRelativeResize="0"/>
          <p:nvPr/>
        </p:nvPicPr>
        <p:blipFill rotWithShape="1">
          <a:blip r:embed="rId5">
            <a:alphaModFix/>
          </a:blip>
          <a:srcRect b="0" l="0" r="0" t="0"/>
          <a:stretch/>
        </p:blipFill>
        <p:spPr>
          <a:xfrm>
            <a:off x="371475" y="5792787"/>
            <a:ext cx="1176337" cy="814387"/>
          </a:xfrm>
          <a:prstGeom prst="rect">
            <a:avLst/>
          </a:prstGeom>
          <a:noFill/>
          <a:ln>
            <a:noFill/>
          </a:ln>
        </p:spPr>
      </p:pic>
      <p:sp>
        <p:nvSpPr>
          <p:cNvPr id="57" name="Google Shape;57;p13"/>
          <p:cNvSpPr txBox="1"/>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 name="Google Shape;58;p13"/>
          <p:cNvSpPr txBox="1"/>
          <p:nvPr/>
        </p:nvSpPr>
        <p:spPr>
          <a:xfrm>
            <a:off x="0" y="9144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0" i="0" lang="en-GB" sz="1100" u="none">
                <a:solidFill>
                  <a:schemeClr val="dk1"/>
                </a:solidFill>
                <a:latin typeface="Calibri"/>
                <a:ea typeface="Calibri"/>
                <a:cs typeface="Calibri"/>
                <a:sym typeface="Calibr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Font typeface="Tahoma"/>
              <a:buNone/>
            </a:pPr>
            <a:r>
              <a:rPr b="1" i="0" lang="en-GB" sz="5400" u="none">
                <a:solidFill>
                  <a:schemeClr val="dk1"/>
                </a:solidFill>
                <a:latin typeface="Tahoma"/>
                <a:ea typeface="Tahoma"/>
                <a:cs typeface="Tahoma"/>
                <a:sym typeface="Tahoma"/>
              </a:rPr>
              <a:t>PSHE</a:t>
            </a:r>
            <a:endParaRPr/>
          </a:p>
        </p:txBody>
      </p:sp>
      <p:sp>
        <p:nvSpPr>
          <p:cNvPr id="124" name="Google Shape;124;p22"/>
          <p:cNvSpPr txBox="1"/>
          <p:nvPr>
            <p:ph idx="1" type="body"/>
          </p:nvPr>
        </p:nvSpPr>
        <p:spPr>
          <a:xfrm>
            <a:off x="919162" y="1196975"/>
            <a:ext cx="8229600" cy="452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Tahoma"/>
              <a:buNone/>
            </a:pPr>
            <a:r>
              <a:rPr b="0" i="0" lang="en-GB" sz="4000" u="sng">
                <a:solidFill>
                  <a:schemeClr val="dk1"/>
                </a:solidFill>
                <a:latin typeface="Tahoma"/>
                <a:ea typeface="Tahoma"/>
                <a:cs typeface="Tahoma"/>
                <a:sym typeface="Tahoma"/>
              </a:rPr>
              <a:t>What does PSHE stand for?</a:t>
            </a:r>
            <a:endParaRPr b="0" i="0" sz="4000" u="sng">
              <a:solidFill>
                <a:srgbClr val="FF0000"/>
              </a:solidFill>
              <a:latin typeface="Tahoma"/>
              <a:ea typeface="Tahoma"/>
              <a:cs typeface="Tahoma"/>
              <a:sym typeface="Tahoma"/>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Personal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Social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Health</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Economic </a:t>
            </a:r>
            <a:endParaRPr/>
          </a:p>
        </p:txBody>
      </p:sp>
      <p:pic>
        <p:nvPicPr>
          <p:cNvPr descr="Related image" id="125" name="Google Shape;125;p22"/>
          <p:cNvPicPr preferRelativeResize="0"/>
          <p:nvPr/>
        </p:nvPicPr>
        <p:blipFill rotWithShape="1">
          <a:blip r:embed="rId3">
            <a:alphaModFix/>
          </a:blip>
          <a:srcRect b="0" l="18902" r="20091" t="0"/>
          <a:stretch/>
        </p:blipFill>
        <p:spPr>
          <a:xfrm>
            <a:off x="4716462" y="2205037"/>
            <a:ext cx="3665537" cy="388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31" name="Google Shape;131;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t/>
            </a:r>
            <a:endParaRPr/>
          </a:p>
        </p:txBody>
      </p:sp>
      <p:pic>
        <p:nvPicPr>
          <p:cNvPr descr="60516C7278E80E5A2C5F56467F17E063" id="132" name="Google Shape;132;p2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38" name="Google Shape;138;p2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Image result for PANTS rule" id="139" name="Google Shape;139;p24"/>
          <p:cNvPicPr preferRelativeResize="0"/>
          <p:nvPr/>
        </p:nvPicPr>
        <p:blipFill rotWithShape="1">
          <a:blip r:embed="rId3">
            <a:alphaModFix/>
          </a:blip>
          <a:srcRect b="0" l="0" r="0" t="0"/>
          <a:stretch/>
        </p:blipFill>
        <p:spPr>
          <a:xfrm>
            <a:off x="323850" y="404813"/>
            <a:ext cx="8496300" cy="610552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89999">
              <a:srgbClr val="000000">
                <a:alpha val="39607"/>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46" name="Google Shape;146;p25"/>
          <p:cNvSpPr txBox="1"/>
          <p:nvPr>
            <p:ph idx="1" type="body"/>
          </p:nvPr>
        </p:nvSpPr>
        <p:spPr>
          <a:xfrm>
            <a:off x="1403350" y="1196975"/>
            <a:ext cx="7056437"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R</a:t>
            </a:r>
            <a:r>
              <a:rPr b="0" i="0" lang="en-GB" sz="3600" u="none">
                <a:solidFill>
                  <a:schemeClr val="dk1"/>
                </a:solidFill>
                <a:latin typeface="Tahoma"/>
                <a:ea typeface="Tahoma"/>
                <a:cs typeface="Tahoma"/>
                <a:sym typeface="Tahoma"/>
              </a:rPr>
              <a:t> - Respect</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O</a:t>
            </a:r>
            <a:r>
              <a:rPr b="0" i="0" lang="en-GB" sz="3600" u="none">
                <a:solidFill>
                  <a:schemeClr val="dk1"/>
                </a:solidFill>
                <a:latin typeface="Tahoma"/>
                <a:ea typeface="Tahoma"/>
                <a:cs typeface="Tahoma"/>
                <a:sym typeface="Tahoma"/>
              </a:rPr>
              <a:t> – Openness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C</a:t>
            </a:r>
            <a:r>
              <a:rPr b="0" i="0" lang="en-GB" sz="3600" u="none">
                <a:solidFill>
                  <a:schemeClr val="dk1"/>
                </a:solidFill>
                <a:latin typeface="Tahoma"/>
                <a:ea typeface="Tahoma"/>
                <a:cs typeface="Tahoma"/>
                <a:sym typeface="Tahoma"/>
              </a:rPr>
              <a:t> – Confidential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K</a:t>
            </a:r>
            <a:r>
              <a:rPr b="0" i="0" lang="en-GB" sz="3600" u="none">
                <a:solidFill>
                  <a:schemeClr val="dk1"/>
                </a:solidFill>
                <a:latin typeface="Tahoma"/>
                <a:ea typeface="Tahoma"/>
                <a:cs typeface="Tahoma"/>
                <a:sym typeface="Tahoma"/>
              </a:rPr>
              <a:t> - Kind</a:t>
            </a:r>
            <a:endParaRPr/>
          </a:p>
        </p:txBody>
      </p:sp>
      <p:sp>
        <p:nvSpPr>
          <p:cNvPr descr="data:image/jpeg;base64,/9j/4AAQSkZJRgABAQAAAQABAAD/2wCEAAkGBxQTEhUUExMWFhUUFhgYFxgWFxcWHBsXGBgYGBcVHBgYHSggHholHBcYITEiJSkrLi4uFx8zODUsNygtLisBCgoKDQ0OFBAQFywcHBwrLCwsLCwsLCwrLCwsLCwsLDcsLCwsLCwsLCwsKyssLywsLCwsLCwsLCwsLCwsLCssLP/AABEIAMMBAwMBIgACEQEDEQH/xAAcAAEAAQUBAQAAAAAAAAAAAAAABgIDBAUHAQj/xABKEAACAQMBBQQGBAoHBwUAAAABAgMABBEhBQYSMUETUWFxByIyQoGRFHKhsRUjM1JigpKiwdFDRGNzsuHwFiRTVIOT0yVFVaPC/8QAFgEBAQEAAAAAAAAAAAAAAAAAAAEC/8QAGhEBAQEBAQEBAAAAAAAAAAAAAAERMQIhEv/aAAwDAQACEQMRAD8A7jSlKBXhbHxoTVvOtBdpSlApSlApSlApSqcmgqpVIPfVVApSsHa22be2XjuJo4l73YLnwAOpPgKDOpUIPpIil0srW6vO544jHF3ayS8I+yrX4X21MAUtLO1B5ieZ52HjiEBftoJ5Sufvsfa8hy+11jHVIbOLHwZ2LVd/2Yujz2veZ8FgUfLgpgndeE1zi6tdt22Xt7yK9Uf0VxEkTY7leMgFvrECr1h6TUUiPaNvLZSaAlg0kevXjC8vHBAzqaDoINe1YsrpJUV43V0YZDIQykeBGlX6BSlKBSlKBSlUk91BVSqMmqxQKUpQK8Jr01ayf8qAarVaKuKqoFKUoFKUoFKUoKW6U0616wqkmgZ0qrlQCudelHbMsrxbJtGxPdjMzjXsrf3iccuIA/AEe8KCq43nutoyvDsxlito24Zb5gH4mHtJbodG+udNcjGhbIsN07G3btJB28/Wa5YzyE9/rZC/ACqp3isYI7aBeFI14QBz7ySe8k5J7zWDDKzlWGiYORpz1/yrUiakcm11GiqT56CsWTash5YHkP51g0qi89255u3zx91WzIe8/M1TQDP+udEX4rl15MfI6/f1rIkuYplMdxGrow1DKGXX9E1g8RryitTPuDJbMZ9j3TWzE5MLEyQP4YOcd2ufDFZuw/SbwSC22tD9Cn6SH8hJy9YPqFGveV/SzpWfbXTIdDp1HQ1n31nb30LRTxq6HmrcwfzlPMHuYa1mwSdWyMjUHlXtcz9F15JaXNzsid2cQDtbVm5tA2PVzjHq8S/EuOS6dMqKUpSg8blXlekVTnHOg9B7qIKKKqoFKUoFeBa9pQKUpQKUpQKUpQKUpQKUpQa3eTbUdnbS3MvsRKWx1Y8lQeLMQB51APR3s+RYptp3Yzd3x4+XsRf0cY1OAQAcfmhB0qjfKT8KbUi2cuTa2eJrwjkz4/Fw+PPH6z9VqUbZnywQcl5+f+Q++rEaa9te0IJJz18c86sz38cREYDO+NI41LtjXBPRQcHViAe+syRcgjJBPUYz5jPWtau1o4m7C1iaWXmUhUu2T78jnlk+8x8zWkXlkum1W0wO6SZVb5IrD7aHaBQ4nieH9JsMn7an1R4uFFZEdntNxxfRo0/Rkn9b/wCsMufjWLNteWFhHeQvBxnhVmKyRse4OpIB56HB0JxgZorPrA/CRY/iIZZ+nEgVU8+N2AYfV4qy5nVUJbAQDXPLh7vKsfZ97dXQBtLcmL3ZZGEMZHQqPaZe5lBHjRFuS8nTV7OXHUxtHJjxI4g3yBrIsb+OYExtnBwwIKsp58LIwDKfAgVXLDtKLVrUSDr9HmDEDv4ZAhPkMmtetzDdHiQmO4i0JKmOROvZyxtgle9T5jBwQVtquW8pRgw6faOoqzHnA4sZxrjlnwz0qqiNf6Q4TBJabViGtnIBNgZLWsp4X5anh4jj65PSulo4IBByCMgjqDyNRm2hSeB4JBlWVkYd6OCP5/KvPRtdM1ksMhzLaO9rJ5wnhVvjHwN+tWa0lNKUqBSlKBSlKBSlKBSlKBSlKBSlKBSlKBSlKBWh343jXZ9lLctglRiNT70jaIvlnU+ANb6uWbdf8KbaS3GtrszEk3c9wfYQ69MY/VkHWg2Ho92KbKyMk+Tc3JM9wTzLvqqHyzr4lqvuxJJPM6ms/a91xHhHJefif8q020rsRRPIeSKT/KtxGHN2t1cCzt24MANcTDXsozoAP7RtQB4E9CD0LYmxobSIRQIFXmTzZm6u7HVmPeaj/o42b2NqruPx1we3lJ58TgFVP1U4V+B76mFZtUrF2ls+OeJ4ZVDxyDDA/eD0IOoI1BAIqPXO88zLLNBDGbeAsGkllKF+H22UBThB0YnUa4xjO52BtlLqLjUFSrFHQ4JVwASuRzGCrA9QwOnKmVJZxzDYezHuL38HTnjismdp885UUr9GRx3OrqxHIhWHKuwKMaDkKiGwEX8M7TI59lZZ/Zl/kK3e3tsdgEVE7WaZuGKPi4ASObM2DwoMjJAPtDTWnTja1Ht69147oBweyuEH4qdR6y/ot+fGeqn4YOtY9rvQ6XItruONGYqFeNyy8T54FYMAQGIKg9TpgVJ5OVLMJZXNNlXrtxxTKEuITwyqNRyysiHqjDUH7jpWwrG38iEM1veLphhbzeMUh9QnvKyYx/eNWTWoMzZM3DIB0bT+X+vGrWxJOw2xcw8lvII7hO7tIj2MoHiV7Mnyqypxr3Vg78XQhuNl3/JYrgwydwjuU4WLfV4ftqUjpVKUrKlKUoFKUoFKUoFKUoFKUoFKUoFKUoFKVEd8t63hdbOzUS30wyqn2YU6zynoo6Drp8Qb774/RSLa1j+kX0w/FQr7o/4sh91Bz1xnHQZI0e6eyDs+1MTOHuZXaW5kBJzI3QE6nA0z35PWrmxNlJZq5Dma6mObi5f2nbuXuQdAKyG8eXXNakR4zAak4HjUf9IGfoEwHVT/AITW84ve4hwcPIDPxyPuqze2YlidMkhxkZ7+YHgPCqiXbMuFKqV9kgFfIjI+ytyjZFcg3M3nFtw2V0ezKHhgkfRWQezEzHQSL7OvMAV0uC7rDTlu3d1rlE+is12IdI/93V5UmjGOAvwKeBsYDcXDrkesoBrom4+yXghdpV4HmfjKZB4FCKiqSDjiwuTgkZOMnGa25vQBkkADmTXNt8t9jd5stnsW4/VmuE9kKfajjbkzkaFhooJ68tX1b8YniS6tblbwh9tXEufxV/xJEc6E22Fhx4PGsjD4d9S7fzY00pimhDM0QkRlRuF+GTgPaIdPXUxjTIOCSMkAGGbW3eH0aNIvUkg4WjZNCGQghl8QQCB4Y61Kdzt/kuAsNyVhuxoVJwsuPfiJ555lPaXXmNacurZLMRfdXdm4luu0kNy5MsTzTXSNGeGBg8cSK6gtk4GVHCBxHIIAPWLiTAq3JdVrb++VVLMwVVGSzEAAd5J0FS3Tz5xGPSbKPoMgPWSAD63bx4q5B7K5/NH3VF9pbS/CVzGkWfosDcZfkJXAIyufcUE4PVjnkM1JmbXhXGeZznGOR+NWLV3NYG+tn9I2TdxD2o07Vev5MiTA8wrD9asqNvzQOHXUEc86jA+NZVrNwtkjIOjDvU8xVRvty9r/AEuxtrjIJkiUtjX1wOGQfBww+FbquVbhTfgvaEmy3Y/R7nM9kxJI19uHJ66fNc+/XVaw0UpSgUpSgUpSgUpVJ50Di8K9BrzxrwmgrpSlApStRvZvBHY2stzLyjGi9Wc6Ig8yRr01PSg1W/e9htAkFuokvLjSFDyUdZ5O6NdfMjHeRoNh7NFsj+sZJpjxXE7e3K/8EHJUGgFaPcdHnVtoXB47m7JJPRIgxCxIOi+rn5ZzjNSqtSIUryqhp41UQ7fDeea2UdhEhXiZOJ8txMgyyIisNQdCSfdbTStxuztV7iISMEIIBDRk4OR1RtUbwyw8eg13pNsDLYScPOEiUY00U+ufPhZj44rnW4G9RtZOzc/inOhJ0Unv7lPf0Pmaiut7Z2HDcqRIoOeuAfLIPOo/FudPDgW17PEg5IsrhR+owYVLredXXiU5H3eBq7VRD33Nkl0uruacZzwySO6/seqv2VItl7KigXEagaYzpy7hjQDwFZ1KBWo2xu7BcA8ajJ56AgnvIPXxGDW3oKCKJupOgAi2hcxqBgKJXIx9Vy2B5V4Ny+Mg3NxLPw6/jHeT4gOeEfs1MoIwck1QYzk46UVi2dokS8KDA+0+ZqGb8b5zWZAjWLJJAV+J2IHNjwsoUfFjqOWoG43p3njto2PF4ZHVvzU7z49K47b8e0L2NX5zSKuB7sYOWA8l4j86lHb9g7ReVMSxiOUKjlQcqVkGVZSR3ggg6gqeYwTta84R3eHw7q9qo1m9mxDe2wWM8N1bN21q45h1wTGD44HxCnpUs9H+9C7Qs0mxwyr6k6cikq+0MdAeY8D3g1p0YggjQjlUa2lcnZd9+Eoh/utyVjv41HsOSeG4AHeTnzLDm4xLFjsNKtW1wsiK6MGR1DKynIKkZDAjmCKqZqyr1mryMYFUqKuAUHtKUoFUsOtVUoKDiqgKYr2gUpSgVxv03X3bXdnZA+ogNzKO/msYPycfr12SvnneK67fbF/LnIjZYF8OzAVx+0p+dWdEi9HUv+5CPOTDLLGfg5Zf3WWpPUF3Kuuzu5YT7M6CVPrx4SQeZUofganVaZADzHfXpb/X+ulUivaCl0BBBGQQQQeoOhFfPG8+xzaXMkBzhTlCfejbVD8tD4g19E1EPSLusbyEPEPx8IJQfnrzaPz6jx061Krn+6G+j2xCSkmPkG5lR3Ee8v2iut7M25FMoYMNeRzlT5N/OvncjGh0I557+6srZ20pYDmJyueY5g+anQ00x9I17XG9l+kR00kQ+cbafsNp9tSCD0lREauR9aI//kVdHRKCuft6RocflflE/wDEVqr/ANI6nIUSv8o1/n9lB06e8RObanoOf2cvjUS3v33jhUoDr0RT6zfWPRfv8a5vtHfG4kBVCIlPMJnJHix/hio+T1PM6k+PfU0xmbW2pJcPxyH6qjko7h/PrU99D+xCWe7caAGOLxJ/KN8Bhfi1QndzYcl5OsMemdXbmETqx/gOpIr6A2dYpBEkUYwkahVH8T4k6k95pBk0pSqhVE0SurI6hkdSrKeTKdCDVdKCMbn7ek2TciwuG4rOUlraRjrECdUb9AE4J6ZzyJx19RmuFekK2Wa4hRgDwwSnyLOgQ/uN54NT70M7ee52eElJMtq7QOTzIXBQ/skLnqUNZsaTsCvaUqBSlKBSlKDwnGprn93vZdXrOuzezit0Yo17MOMMwyG7CPQMAffY8J17tbe9W1TtCV7KFytpC3DeSocGRv8Ak42H75HIaeBvqAFVFUKiAKiKMBVGgAFWRGFJsN5Py+1r5m69lItuue8LEmnzNYzblFjxRbW2irdM3JfB8QQCR4Zrb0rWDXQ71X+zSBtFfpdrnH0uFMOg75ohpwjvHdzYnFcw2DP2puJv+NcyuPJjn+JrtEV2w0PrDkQddKhO8O4YLNcbNIjk5vbHAjk+p0VviB9XWpwRu6doyk6DLW7iQDvXlIn6yFh8q6bbXCyIroco6hlPeGGQflXLrLaActGymOWPR4n0ZT158x41v9yNp9k5s3OFOXtye46vD5qdR4E91VE3pSlApSlBAt/NwvpBae2AE3N05CTxB5B/sPgdTyldnSl2j7Ng66MrDhK+eeVfSdavbex7ecAzL6w0WQEoy+HGPuOhqYuuJQbtsfbcDwUcX2nFZibtx9Wc/FR/Cp1c7kTLrDOki9BKOFv+5GCD+zWtm2Ber/Vi3jHLER+8yn7KCMPu9GfecfEfyrFl3a/Nk+DL/EH+FSxdjXZ/qcvxaEffJWVBuveP/Rxx/wB5ICR8IwwPzoOdXGxpk93iHepz9nP7KyN3d257yThiXCg4eRtFTzPVv0RrXUrPc2NWH0mcyE/0cYMa/HBLkfEDwqXW1ukahI1VFXQKoAA8gKYa1m7O70VlF2cYyTq7n2nbvPcO4dPma3FKVUKUpQKZrV3V4zMVTOhxpzP8hWn3pvjGiRBj9ImVgCPcjziSX62DwjxOdcGg0t/ddtcSzD2SQiH+zjyAfIsXYeDCt/6EZeG/2jF0ZYZAPH1snHm/2VGo0CgADAAAAHQDkK3/AKG1zta8PRbdFPmShH3U9cWO1UpSsKUpSgVBt+t5HMg2faMVnkXimlH9XhPNv71uSjmM500NSneHai2trNcMMiGNnx3lQSF+JwPjXA90dsPDPNPcCSQ3SRyzyKC3Zu7SMg4B6xXgI0GeHA0xysHR9n2UcESQxLwxxjCj7yT1YnUnqayKx7K9jmQPE6uh5MpBHlp18KyK0yUpSgCva8NM0Gk3q3aivQGb8XcIPxc6+0O5W/PTwOoycHnnmt0JjKtlOnBcdomHXkUBLGdG6HhU/PzAnu2994IsrD+PkGhCEBFP6UnL4DJqBR7Qlm2hbTSuGdmdMLoqpwnCKO4ZJydTnNFTS32td22kim7iHvrhZ1HiuiydBkYNb/ZG3YLnPZSAsPaQ5V180bDD5Vq6w7/ZcU2DIgLL7LjKuuOWHXDD51cRMqVDIJLyD8nMLhBj1LjR8eEy6k/WB5VnW++MQwLmOS1bvkHFHnwlTK/PFQSWmO/lVu3mV1DIysp5MpDA+RGlXKDCk2cM5jZoz+jy+VW+C4HJkbzGPuFbGlBrs3J6Rj516LSVvblIHcgx9tbClBYtrVU9kYzzPMnzNX6UoFKVq9rbfgt9JH9c+zGgLyN5IuvxOBQbSsPau1obdeKaRUzyB1Zj3Ko1Y+AFRu42reT6IBaR954ZJiPL2E/eNW7HZEcbFwC8p5yyEu5/Wbl5DAoL1xt+5n0t4uwQ/wBLOMufFYQdP1z8KjW0rVoLlHaR5fpAKO8hBIkXLJjGAFILAKBjSpdzrSb4xZtXYDJiZJR5owJ/dzVwYtSr0E25abaNx0MkcS/9MNxfYUqFbTvRFE0ncNPEn2R86696INhm02ZCHGJJszyZznMmCuc9QgQHxBrPpYmlKUrKlKUoIH6b5CNjzgHHG0Kk+BlQn7q5zsQgJI/Ljmkx5RnslHyjFdv3l2JHe20ttNnglXBI5gggqw8QwB+FcW2juxfbNTs5IDdW6ZKz24JcAknLxHUHU68vE1YlVfQl4u1iZopDzkiPCT9Yey/6wNbC325dR6SIlwv5yHsZMfVbKMfitaPZG14JMCOZSTzVvVb4Ka3N2RHG0jnAQEtnoAM8u81pF1d+YvWH0e54kOGHDHocA4z2mOoq3LvwfctJfDjeJBnx4Sx+yopYhuDLaM5Z2Hczktj4ZA+FZFXBt5977o+zFBH4szy/YAgqO273+1XZFfiiVyrOfxduoB00XWRiMHhy3tDpWHcI9xKY1VjBCyG44PaZSw4kUDmeHJx4eWes7Du7d4lW1ZDGgwFTTg8CvNW78jPfUVpti+j+yhAMym6kHvSeqg8FiXQDzzWyuN07BsEWixMpyrwM0TKe8FdD8Qa29KCOybEnj/JyiZfzZgI5P+4g4GPmq+da2DaiGUwuGimGpikADY71IJVxpzUmpBtbbsUBCkl5W9mKMcTnxx7q/pNgeNRHaewGug8sxVLliGjZT+S4PYRW6jnk6ZJJHIYI3lCuefKtXu5ftND+MAEsbGOTBBHGvPl8NK2laGtfYcXEXi4oHPvQMY/mB6p+INX4rm+i9maKde6ZDG2O7ji0z48NZdKmBFvPKPytlIPGKSKQefrMjfZWWm80WNY7hfAwuf8ADkViUpgzTvLF0Sc/9GQfeBVh95j7tpcN59in+KWrNKYD7fuT7Foi/wB7Pg/KNGH21jyX1+39JbxD9GJ5CPizgfZWRVyOLP8ADpn4/wCuVMGg21HciCZ2vpyUjdgEEcQyFJHsLnHxrN2Rs+OJBwIAzKC7c2ZiMksx1OvjWNvScwdkp9ad1iXHcx9Y+QQMaunbUSDMh7IY07TCHTIwATnp3UGyrVbW2k4dLe3USXM3sKeSr1kfuUAH5GsOPetJW4LSCe6fuijbHxJGQPHFYu5V1MrT3QjSWSWRkmjY8EiBD6qI50H1WAzwrqMVLRJ/9kJwo/8AU5O06n6PGyZ6gLkHFa7bew9o9lIg+j3KujL6hMMnrAjPC/qnGeQNbyPe+2zwys0DYzwzIU7uT6oeY5N1q8d67L/m4T5OGPyGtFc52CIjeRDbHHbQQlSkbROyyuNMM4BHD1OmMHGmpr6R2btOG4TjgljlT86NlcZ7sqefhXKLze+1OUCSzZB9QQsAwGh1lCqRrzz1qO7MlMV/bT2lsLXiuIonVZCe1SRuFlaNPxY0JOmdRnpWbB9CUqniqqopSlKBSlW2b5UGj23ulZXTcU9rGz/8QLwv4euuG+BNQ7bfokjMbfR72eBBg8D4mjCr62AvqsRkZ1LV05V76rNB80bvQoyCa97WSFjiLsvVBy/ApkWNg/GxxgAka661fm2M73kEFs8kEVyxRTOqylWClsqOIsUOAPW1BrrN96KtmyMWELRcR4iIpXjXPPIQHhHIcgOVZ+7+4FlZyiaKNmlAIV5ZHkKg6Hh4jgZGmQM6mro43a2z7LmnguubTOyyODGJVIXgdHPqa+tlS2hPga3k2z4ZT2gA4uksTFH+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jHLLT0SXCAuu02SWQlpgIuKMuSdVBYEYBwCQeXQaVZm9He2E/J31tKP7WMx6fqIa7ABVVZ1XFm3R26vSxbyaQZ+eKsvsDbo/qds31ZQP8Ugrt9Ku0xw07J24P8A26I+U8X/AJKDZW3P/jY/+/F/5K7lSm0xw8bE26f6hAPOZD90lXl3Y26f6GzXzdj9zGu1VQzU2mOORbm7bJ9ZrFfJpPv4G+6s8bh7VYa3tsnisRfT3TqowR4c66mo+VVgU2jkg9DcssivdbUkfhzjsohGRxe1huIgZ8qkmxvRPsy3wTb9u/VrhjJnxKaJ+7U4pUFq2t0jULGioo5KoCgeQGlQfe/0bpPKbqzk+i3R1YgZjl/vE7/0h35IJqe0oPn7a27m01djPYvISYVD2xWROzjkEj8K54gWPfjkK2kcV+/5LZdxn+0aKH7Wau20q7THFX3A2rcSJI/0a1AVl1dpnAYqToF4SQVHUczUht90ItlxtfTyyXcsC5QHCIrN6gKoMgMeLBY5wOQFdINW5IldSrKCCMEEAgg8wQdCKmjjz723DMWlv7iN2yVitrVHjUdArdlJ2g0zkt16VM/R5vg972sU0fBNAFLEYAZHLBCVDHgchMlMnGRr3VS+jTZzOXEBRm58EkijHcAGwB4DFb/YOwbezj7O2iWNScnGSWP5zMxLMfEk0GypSlAqgJVdKBSlKBSlKBSlKBSlKBVPDVVKBSlKBSlKBSlKBVBSq6UAClKUClKUClKUClKUCvCua9pQKUpQKUpQKUpQKUpQKUpQKUpQKUpQKUpQKUpQKUpQKUpQKUpQKUpQKUpQKUpQKUpQKUpQKUpQKUpQf//Z" id="147" name="Google Shape;147;p25"/>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48" name="Google Shape;148;p25"/>
          <p:cNvPicPr preferRelativeResize="0"/>
          <p:nvPr/>
        </p:nvPicPr>
        <p:blipFill rotWithShape="1">
          <a:blip r:embed="rId3">
            <a:alphaModFix/>
          </a:blip>
          <a:srcRect b="0" l="0" r="0" t="0"/>
          <a:stretch/>
        </p:blipFill>
        <p:spPr>
          <a:xfrm>
            <a:off x="6084887" y="2060575"/>
            <a:ext cx="2779712" cy="20939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6600"/>
              <a:buFont typeface="Arial"/>
              <a:buNone/>
            </a:pPr>
            <a:r>
              <a:rPr b="1" i="0" lang="en-GB" sz="6600" u="none">
                <a:solidFill>
                  <a:schemeClr val="dk2"/>
                </a:solidFill>
                <a:latin typeface="Arial"/>
                <a:ea typeface="Arial"/>
                <a:cs typeface="Arial"/>
                <a:sym typeface="Arial"/>
              </a:rPr>
              <a:t>Learning objective: </a:t>
            </a:r>
            <a:endParaRPr/>
          </a:p>
        </p:txBody>
      </p:sp>
      <p:sp>
        <p:nvSpPr>
          <p:cNvPr id="154" name="Google Shape;154;p2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Arial"/>
              <a:buNone/>
            </a:pPr>
            <a:r>
              <a:rPr b="0" i="0" lang="en-GB" sz="4800" u="none">
                <a:solidFill>
                  <a:schemeClr val="dk1"/>
                </a:solidFill>
                <a:latin typeface="Arial"/>
                <a:ea typeface="Arial"/>
                <a:cs typeface="Arial"/>
                <a:sym typeface="Arial"/>
              </a:rPr>
              <a:t>To identify the people in my family, while recognising that not all families look like mine</a:t>
            </a:r>
            <a:endParaRPr/>
          </a:p>
          <a:p>
            <a:pPr indent="0" lvl="0" marL="0" marR="0" rtl="0" algn="ctr">
              <a:lnSpc>
                <a:spcPct val="100000"/>
              </a:lnSpc>
              <a:spcBef>
                <a:spcPts val="960"/>
              </a:spcBef>
              <a:spcAft>
                <a:spcPts val="0"/>
              </a:spcAft>
              <a:buClr>
                <a:schemeClr val="dk1"/>
              </a:buClr>
              <a:buSzPts val="4800"/>
              <a:buFont typeface="Arial"/>
              <a:buNone/>
            </a:pPr>
            <a:r>
              <a:rPr b="0" i="0" lang="en-GB" sz="4800" u="none">
                <a:solidFill>
                  <a:schemeClr val="dk1"/>
                </a:solidFill>
                <a:latin typeface="Arial"/>
                <a:ea typeface="Arial"/>
                <a:cs typeface="Arial"/>
                <a:sym typeface="Arial"/>
              </a:rPr>
              <a:t>To explain where I can get help and support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7"/>
          <p:cNvPicPr preferRelativeResize="0"/>
          <p:nvPr/>
        </p:nvPicPr>
        <p:blipFill rotWithShape="1">
          <a:blip r:embed="rId3">
            <a:alphaModFix/>
          </a:blip>
          <a:srcRect b="0" l="0" r="0" t="0"/>
          <a:stretch/>
        </p:blipFill>
        <p:spPr>
          <a:xfrm>
            <a:off x="1676400" y="228600"/>
            <a:ext cx="4876800" cy="64341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8"/>
          <p:cNvPicPr preferRelativeResize="0"/>
          <p:nvPr/>
        </p:nvPicPr>
        <p:blipFill rotWithShape="1">
          <a:blip r:embed="rId3">
            <a:alphaModFix/>
          </a:blip>
          <a:srcRect b="0" l="0" r="0" t="0"/>
          <a:stretch/>
        </p:blipFill>
        <p:spPr>
          <a:xfrm>
            <a:off x="685800" y="685800"/>
            <a:ext cx="771525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9"/>
          <p:cNvPicPr preferRelativeResize="0"/>
          <p:nvPr/>
        </p:nvPicPr>
        <p:blipFill rotWithShape="1">
          <a:blip r:embed="rId3">
            <a:alphaModFix/>
          </a:blip>
          <a:srcRect b="0" l="0" r="0" t="0"/>
          <a:stretch/>
        </p:blipFill>
        <p:spPr>
          <a:xfrm>
            <a:off x="990600" y="838200"/>
            <a:ext cx="771525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0"/>
          <p:cNvPicPr preferRelativeResize="0"/>
          <p:nvPr/>
        </p:nvPicPr>
        <p:blipFill rotWithShape="1">
          <a:blip r:embed="rId3">
            <a:alphaModFix/>
          </a:blip>
          <a:srcRect b="0" l="0" r="0" t="0"/>
          <a:stretch/>
        </p:blipFill>
        <p:spPr>
          <a:xfrm>
            <a:off x="2133600" y="228600"/>
            <a:ext cx="5029200" cy="64309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1"/>
          <p:cNvPicPr preferRelativeResize="0"/>
          <p:nvPr/>
        </p:nvPicPr>
        <p:blipFill rotWithShape="1">
          <a:blip r:embed="rId3">
            <a:alphaModFix/>
          </a:blip>
          <a:srcRect b="0" l="0" r="0" t="0"/>
          <a:stretch/>
        </p:blipFill>
        <p:spPr>
          <a:xfrm>
            <a:off x="762000" y="838200"/>
            <a:ext cx="771525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Font typeface="Tahoma"/>
              <a:buNone/>
            </a:pPr>
            <a:r>
              <a:rPr b="1" i="0" lang="en-GB" sz="5400" u="none">
                <a:solidFill>
                  <a:schemeClr val="dk1"/>
                </a:solidFill>
                <a:latin typeface="Tahoma"/>
                <a:ea typeface="Tahoma"/>
                <a:cs typeface="Tahoma"/>
                <a:sym typeface="Tahoma"/>
              </a:rPr>
              <a:t>PSHE</a:t>
            </a:r>
            <a:endParaRPr/>
          </a:p>
        </p:txBody>
      </p:sp>
      <p:sp>
        <p:nvSpPr>
          <p:cNvPr id="64" name="Google Shape;64;p14"/>
          <p:cNvSpPr txBox="1"/>
          <p:nvPr>
            <p:ph idx="1" type="body"/>
          </p:nvPr>
        </p:nvSpPr>
        <p:spPr>
          <a:xfrm>
            <a:off x="919162" y="1196975"/>
            <a:ext cx="8229600" cy="452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Tahoma"/>
              <a:buNone/>
            </a:pPr>
            <a:r>
              <a:rPr b="0" i="0" lang="en-GB" sz="4000" u="sng">
                <a:solidFill>
                  <a:schemeClr val="dk1"/>
                </a:solidFill>
                <a:latin typeface="Tahoma"/>
                <a:ea typeface="Tahoma"/>
                <a:cs typeface="Tahoma"/>
                <a:sym typeface="Tahoma"/>
              </a:rPr>
              <a:t>What does PSHE stand for?</a:t>
            </a:r>
            <a:endParaRPr b="0" i="0" sz="4000" u="sng">
              <a:solidFill>
                <a:srgbClr val="FF0000"/>
              </a:solidFill>
              <a:latin typeface="Tahoma"/>
              <a:ea typeface="Tahoma"/>
              <a:cs typeface="Tahoma"/>
              <a:sym typeface="Tahoma"/>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Personal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Social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Health</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Economic </a:t>
            </a:r>
            <a:endParaRPr/>
          </a:p>
        </p:txBody>
      </p:sp>
      <p:pic>
        <p:nvPicPr>
          <p:cNvPr descr="Related image" id="65" name="Google Shape;65;p14"/>
          <p:cNvPicPr preferRelativeResize="0"/>
          <p:nvPr/>
        </p:nvPicPr>
        <p:blipFill rotWithShape="1">
          <a:blip r:embed="rId3">
            <a:alphaModFix/>
          </a:blip>
          <a:srcRect b="0" l="18902" r="20091" t="0"/>
          <a:stretch/>
        </p:blipFill>
        <p:spPr>
          <a:xfrm>
            <a:off x="4716462" y="2205037"/>
            <a:ext cx="3665537" cy="3886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Two people smiling for the camera&#10;&#10;Description automatically generated" id="190" name="Google Shape;190;p32"/>
          <p:cNvPicPr preferRelativeResize="0"/>
          <p:nvPr/>
        </p:nvPicPr>
        <p:blipFill rotWithShape="1">
          <a:blip r:embed="rId3">
            <a:alphaModFix/>
          </a:blip>
          <a:srcRect b="0" l="0" r="0" t="0"/>
          <a:stretch/>
        </p:blipFill>
        <p:spPr>
          <a:xfrm>
            <a:off x="754062" y="620712"/>
            <a:ext cx="7635875" cy="50847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3">
            <a:alphaModFix/>
          </a:blip>
          <a:srcRect b="0" l="0" r="0" t="0"/>
          <a:stretch/>
        </p:blipFill>
        <p:spPr>
          <a:xfrm>
            <a:off x="762000" y="838200"/>
            <a:ext cx="771525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A group of people sitting at a table&#10;&#10;Description automatically generated" id="201" name="Google Shape;201;p34"/>
          <p:cNvPicPr preferRelativeResize="0"/>
          <p:nvPr/>
        </p:nvPicPr>
        <p:blipFill rotWithShape="1">
          <a:blip r:embed="rId3">
            <a:alphaModFix/>
          </a:blip>
          <a:srcRect b="0" l="0" r="0" t="0"/>
          <a:stretch/>
        </p:blipFill>
        <p:spPr>
          <a:xfrm>
            <a:off x="635000" y="971550"/>
            <a:ext cx="7874000" cy="4914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A person sitting on a bed&#10;&#10;Description automatically generated" id="206" name="Google Shape;206;p35"/>
          <p:cNvPicPr preferRelativeResize="0"/>
          <p:nvPr/>
        </p:nvPicPr>
        <p:blipFill rotWithShape="1">
          <a:blip r:embed="rId3">
            <a:alphaModFix/>
          </a:blip>
          <a:srcRect b="0" l="0" r="0" t="0"/>
          <a:stretch/>
        </p:blipFill>
        <p:spPr>
          <a:xfrm>
            <a:off x="0" y="569912"/>
            <a:ext cx="9144000" cy="5718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A group of people sitting on a bench posing for the camera&#10;&#10;Description automatically generated" id="211" name="Google Shape;211;p36"/>
          <p:cNvPicPr preferRelativeResize="0"/>
          <p:nvPr/>
        </p:nvPicPr>
        <p:blipFill rotWithShape="1">
          <a:blip r:embed="rId3">
            <a:alphaModFix/>
          </a:blip>
          <a:srcRect b="0" l="0" r="0" t="0"/>
          <a:stretch/>
        </p:blipFill>
        <p:spPr>
          <a:xfrm>
            <a:off x="684212" y="333375"/>
            <a:ext cx="7999412" cy="53324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7"/>
          <p:cNvPicPr preferRelativeResize="0"/>
          <p:nvPr/>
        </p:nvPicPr>
        <p:blipFill rotWithShape="1">
          <a:blip r:embed="rId3">
            <a:alphaModFix/>
          </a:blip>
          <a:srcRect b="0" l="0" r="0" t="0"/>
          <a:stretch/>
        </p:blipFill>
        <p:spPr>
          <a:xfrm>
            <a:off x="15875" y="28575"/>
            <a:ext cx="9144000" cy="6858000"/>
          </a:xfrm>
          <a:prstGeom prst="rect">
            <a:avLst/>
          </a:prstGeom>
          <a:noFill/>
          <a:ln>
            <a:noFill/>
          </a:ln>
        </p:spPr>
      </p:pic>
      <p:sp>
        <p:nvSpPr>
          <p:cNvPr id="217" name="Google Shape;217;p37"/>
          <p:cNvSpPr txBox="1"/>
          <p:nvPr>
            <p:ph type="ctrTitle"/>
          </p:nvPr>
        </p:nvSpPr>
        <p:spPr>
          <a:xfrm>
            <a:off x="971550" y="333375"/>
            <a:ext cx="7772400" cy="14700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8000"/>
              <a:buFont typeface="Tahoma"/>
              <a:buNone/>
            </a:pPr>
            <a:r>
              <a:rPr b="0" i="0" lang="en-GB" sz="8000" u="none">
                <a:solidFill>
                  <a:schemeClr val="dk2"/>
                </a:solidFill>
                <a:latin typeface="Tahoma"/>
                <a:ea typeface="Tahoma"/>
                <a:cs typeface="Tahoma"/>
                <a:sym typeface="Tahoma"/>
              </a:rPr>
              <a:t>Year 3</a:t>
            </a:r>
            <a:endParaRPr/>
          </a:p>
        </p:txBody>
      </p:sp>
      <p:sp>
        <p:nvSpPr>
          <p:cNvPr id="218" name="Google Shape;218;p37"/>
          <p:cNvSpPr txBox="1"/>
          <p:nvPr>
            <p:ph idx="1" type="subTitle"/>
          </p:nvPr>
        </p:nvSpPr>
        <p:spPr>
          <a:xfrm>
            <a:off x="1763712" y="1484312"/>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Relationships</a:t>
            </a:r>
            <a:endParaRPr/>
          </a:p>
          <a:p>
            <a:pPr indent="0" lvl="0" marL="0" rtl="0" algn="ctr">
              <a:lnSpc>
                <a:spcPct val="100000"/>
              </a:lnSpc>
              <a:spcBef>
                <a:spcPts val="64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Lesson 4</a:t>
            </a:r>
            <a:endParaRPr/>
          </a:p>
        </p:txBody>
      </p:sp>
      <p:pic>
        <p:nvPicPr>
          <p:cNvPr descr="Ealingmono" id="219" name="Google Shape;219;p37"/>
          <p:cNvPicPr preferRelativeResize="0"/>
          <p:nvPr/>
        </p:nvPicPr>
        <p:blipFill rotWithShape="1">
          <a:blip r:embed="rId4">
            <a:alphaModFix/>
          </a:blip>
          <a:srcRect b="0" l="0" r="0" t="0"/>
          <a:stretch/>
        </p:blipFill>
        <p:spPr>
          <a:xfrm>
            <a:off x="7812087" y="5940425"/>
            <a:ext cx="1141412" cy="666750"/>
          </a:xfrm>
          <a:prstGeom prst="rect">
            <a:avLst/>
          </a:prstGeom>
          <a:noFill/>
          <a:ln>
            <a:noFill/>
          </a:ln>
        </p:spPr>
      </p:pic>
      <p:pic>
        <p:nvPicPr>
          <p:cNvPr descr="HS-Ealing-logo - Copy" id="220" name="Google Shape;220;p37"/>
          <p:cNvPicPr preferRelativeResize="0"/>
          <p:nvPr/>
        </p:nvPicPr>
        <p:blipFill rotWithShape="1">
          <a:blip r:embed="rId5">
            <a:alphaModFix/>
          </a:blip>
          <a:srcRect b="0" l="0" r="0" t="0"/>
          <a:stretch/>
        </p:blipFill>
        <p:spPr>
          <a:xfrm>
            <a:off x="371475" y="5792787"/>
            <a:ext cx="1176337" cy="814387"/>
          </a:xfrm>
          <a:prstGeom prst="rect">
            <a:avLst/>
          </a:prstGeom>
          <a:noFill/>
          <a:ln>
            <a:noFill/>
          </a:ln>
        </p:spPr>
      </p:pic>
      <p:sp>
        <p:nvSpPr>
          <p:cNvPr id="221" name="Google Shape;221;p37"/>
          <p:cNvSpPr txBox="1"/>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2" name="Google Shape;222;p37"/>
          <p:cNvSpPr txBox="1"/>
          <p:nvPr/>
        </p:nvSpPr>
        <p:spPr>
          <a:xfrm>
            <a:off x="0" y="9144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0" i="0" lang="en-GB" sz="1100" u="none">
                <a:solidFill>
                  <a:schemeClr val="dk1"/>
                </a:solidFill>
                <a:latin typeface="Calibri"/>
                <a:ea typeface="Calibri"/>
                <a:cs typeface="Calibri"/>
                <a:sym typeface="Calibri"/>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Font typeface="Tahoma"/>
              <a:buNone/>
            </a:pPr>
            <a:r>
              <a:rPr b="1" i="0" lang="en-GB" sz="5400" u="none">
                <a:solidFill>
                  <a:schemeClr val="dk1"/>
                </a:solidFill>
                <a:latin typeface="Tahoma"/>
                <a:ea typeface="Tahoma"/>
                <a:cs typeface="Tahoma"/>
                <a:sym typeface="Tahoma"/>
              </a:rPr>
              <a:t>PSHE</a:t>
            </a:r>
            <a:endParaRPr/>
          </a:p>
        </p:txBody>
      </p:sp>
      <p:sp>
        <p:nvSpPr>
          <p:cNvPr id="228" name="Google Shape;228;p38"/>
          <p:cNvSpPr txBox="1"/>
          <p:nvPr>
            <p:ph idx="1" type="body"/>
          </p:nvPr>
        </p:nvSpPr>
        <p:spPr>
          <a:xfrm>
            <a:off x="919162" y="1196975"/>
            <a:ext cx="8229600" cy="452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Tahoma"/>
              <a:buNone/>
            </a:pPr>
            <a:r>
              <a:rPr b="0" i="0" lang="en-GB" sz="4000" u="sng">
                <a:solidFill>
                  <a:schemeClr val="dk1"/>
                </a:solidFill>
                <a:latin typeface="Tahoma"/>
                <a:ea typeface="Tahoma"/>
                <a:cs typeface="Tahoma"/>
                <a:sym typeface="Tahoma"/>
              </a:rPr>
              <a:t>What does PSHE stand for?</a:t>
            </a:r>
            <a:endParaRPr b="0" i="0" sz="4000" u="sng">
              <a:solidFill>
                <a:srgbClr val="FF0000"/>
              </a:solidFill>
              <a:latin typeface="Tahoma"/>
              <a:ea typeface="Tahoma"/>
              <a:cs typeface="Tahoma"/>
              <a:sym typeface="Tahoma"/>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Personal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Social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Health</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Economic </a:t>
            </a:r>
            <a:endParaRPr/>
          </a:p>
        </p:txBody>
      </p:sp>
      <p:pic>
        <p:nvPicPr>
          <p:cNvPr descr="Related image" id="229" name="Google Shape;229;p38"/>
          <p:cNvPicPr preferRelativeResize="0"/>
          <p:nvPr/>
        </p:nvPicPr>
        <p:blipFill rotWithShape="1">
          <a:blip r:embed="rId3">
            <a:alphaModFix/>
          </a:blip>
          <a:srcRect b="0" l="18902" r="20091" t="0"/>
          <a:stretch/>
        </p:blipFill>
        <p:spPr>
          <a:xfrm>
            <a:off x="4716462" y="2205037"/>
            <a:ext cx="3665537" cy="3886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235" name="Google Shape;235;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t/>
            </a:r>
            <a:endParaRPr/>
          </a:p>
        </p:txBody>
      </p:sp>
      <p:pic>
        <p:nvPicPr>
          <p:cNvPr descr="60516C7278E80E5A2C5F56467F17E063" id="236" name="Google Shape;236;p39"/>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242" name="Google Shape;242;p4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Image result for PANTS rule" id="243" name="Google Shape;243;p40"/>
          <p:cNvPicPr preferRelativeResize="0"/>
          <p:nvPr/>
        </p:nvPicPr>
        <p:blipFill rotWithShape="1">
          <a:blip r:embed="rId3">
            <a:alphaModFix/>
          </a:blip>
          <a:srcRect b="0" l="0" r="0" t="0"/>
          <a:stretch/>
        </p:blipFill>
        <p:spPr>
          <a:xfrm>
            <a:off x="323850" y="404813"/>
            <a:ext cx="8496300" cy="610552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89999">
              <a:srgbClr val="000000">
                <a:alpha val="39607"/>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250" name="Google Shape;250;p41"/>
          <p:cNvSpPr txBox="1"/>
          <p:nvPr>
            <p:ph idx="1" type="body"/>
          </p:nvPr>
        </p:nvSpPr>
        <p:spPr>
          <a:xfrm>
            <a:off x="1403350" y="1196975"/>
            <a:ext cx="7056437"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R</a:t>
            </a:r>
            <a:r>
              <a:rPr b="0" i="0" lang="en-GB" sz="3600" u="none">
                <a:solidFill>
                  <a:schemeClr val="dk1"/>
                </a:solidFill>
                <a:latin typeface="Tahoma"/>
                <a:ea typeface="Tahoma"/>
                <a:cs typeface="Tahoma"/>
                <a:sym typeface="Tahoma"/>
              </a:rPr>
              <a:t> - Respect</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O</a:t>
            </a:r>
            <a:r>
              <a:rPr b="0" i="0" lang="en-GB" sz="3600" u="none">
                <a:solidFill>
                  <a:schemeClr val="dk1"/>
                </a:solidFill>
                <a:latin typeface="Tahoma"/>
                <a:ea typeface="Tahoma"/>
                <a:cs typeface="Tahoma"/>
                <a:sym typeface="Tahoma"/>
              </a:rPr>
              <a:t> – Openness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C</a:t>
            </a:r>
            <a:r>
              <a:rPr b="0" i="0" lang="en-GB" sz="3600" u="none">
                <a:solidFill>
                  <a:schemeClr val="dk1"/>
                </a:solidFill>
                <a:latin typeface="Tahoma"/>
                <a:ea typeface="Tahoma"/>
                <a:cs typeface="Tahoma"/>
                <a:sym typeface="Tahoma"/>
              </a:rPr>
              <a:t> – Confidential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K</a:t>
            </a:r>
            <a:r>
              <a:rPr b="0" i="0" lang="en-GB" sz="3600" u="none">
                <a:solidFill>
                  <a:schemeClr val="dk1"/>
                </a:solidFill>
                <a:latin typeface="Tahoma"/>
                <a:ea typeface="Tahoma"/>
                <a:cs typeface="Tahoma"/>
                <a:sym typeface="Tahoma"/>
              </a:rPr>
              <a:t> - Kind</a:t>
            </a:r>
            <a:endParaRPr/>
          </a:p>
        </p:txBody>
      </p:sp>
      <p:sp>
        <p:nvSpPr>
          <p:cNvPr descr="data:image/jpeg;base64,/9j/4AAQSkZJRgABAQAAAQABAAD/2wCEAAkGBxQTEhUUExMWFhUUFhgYFxgWFxcWHBsXGBgYGBcVHBgYHSggHholHBcYITEiJSkrLi4uFx8zODUsNygtLisBCgoKDQ0OFBAQFywcHBwrLCwsLCwsLCwrLCwsLCwsLDcsLCwsLCwsLCwsKyssLywsLCwsLCwsLCwsLCwsLCssLP/AABEIAMMBAwMBIgACEQEDEQH/xAAcAAEAAQUBAQAAAAAAAAAAAAAABgIDBAUHAQj/xABKEAACAQMBBQQGBAoHBwUAAAABAgMABBEhBQYSMUETUWFxByIyQoGRFHKhsRUjM1JigpKiwdFDRGNzsuHwFiRTVIOT0yVFVaPC/8QAFgEBAQEAAAAAAAAAAAAAAAAAAAEC/8QAGhEBAQEBAQEBAAAAAAAAAAAAAAERMQIhEv/aAAwDAQACEQMRAD8A7jSlKBXhbHxoTVvOtBdpSlApSlApSlApSqcmgqpVIPfVVApSsHa22be2XjuJo4l73YLnwAOpPgKDOpUIPpIil0srW6vO544jHF3ayS8I+yrX4X21MAUtLO1B5ieZ52HjiEBftoJ5Sufvsfa8hy+11jHVIbOLHwZ2LVd/2Yujz2veZ8FgUfLgpgndeE1zi6tdt22Xt7yK9Uf0VxEkTY7leMgFvrECr1h6TUUiPaNvLZSaAlg0kevXjC8vHBAzqaDoINe1YsrpJUV43V0YZDIQykeBGlX6BSlKBSlKBSlUk91BVSqMmqxQKUpQK8Jr01ayf8qAarVaKuKqoFKUoFKUoFKUoKW6U0616wqkmgZ0qrlQCudelHbMsrxbJtGxPdjMzjXsrf3iccuIA/AEe8KCq43nutoyvDsxlito24Zb5gH4mHtJbodG+udNcjGhbIsN07G3btJB28/Wa5YzyE9/rZC/ACqp3isYI7aBeFI14QBz7ySe8k5J7zWDDKzlWGiYORpz1/yrUiakcm11GiqT56CsWTash5YHkP51g0qi89255u3zx91WzIe8/M1TQDP+udEX4rl15MfI6/f1rIkuYplMdxGrow1DKGXX9E1g8RryitTPuDJbMZ9j3TWzE5MLEyQP4YOcd2ufDFZuw/SbwSC22tD9Cn6SH8hJy9YPqFGveV/SzpWfbXTIdDp1HQ1n31nb30LRTxq6HmrcwfzlPMHuYa1mwSdWyMjUHlXtcz9F15JaXNzsid2cQDtbVm5tA2PVzjHq8S/EuOS6dMqKUpSg8blXlekVTnHOg9B7qIKKKqoFKUoFeBa9pQKUpQKUpQKUpQKUpQKUpQa3eTbUdnbS3MvsRKWx1Y8lQeLMQB51APR3s+RYptp3Yzd3x4+XsRf0cY1OAQAcfmhB0qjfKT8KbUi2cuTa2eJrwjkz4/Fw+PPH6z9VqUbZnywQcl5+f+Q++rEaa9te0IJJz18c86sz38cREYDO+NI41LtjXBPRQcHViAe+syRcgjJBPUYz5jPWtau1o4m7C1iaWXmUhUu2T78jnlk+8x8zWkXlkum1W0wO6SZVb5IrD7aHaBQ4nieH9JsMn7an1R4uFFZEdntNxxfRo0/Rkn9b/wCsMufjWLNteWFhHeQvBxnhVmKyRse4OpIB56HB0JxgZorPrA/CRY/iIZZ+nEgVU8+N2AYfV4qy5nVUJbAQDXPLh7vKsfZ97dXQBtLcmL3ZZGEMZHQqPaZe5lBHjRFuS8nTV7OXHUxtHJjxI4g3yBrIsb+OYExtnBwwIKsp58LIwDKfAgVXLDtKLVrUSDr9HmDEDv4ZAhPkMmtetzDdHiQmO4i0JKmOROvZyxtgle9T5jBwQVtquW8pRgw6faOoqzHnA4sZxrjlnwz0qqiNf6Q4TBJabViGtnIBNgZLWsp4X5anh4jj65PSulo4IBByCMgjqDyNRm2hSeB4JBlWVkYd6OCP5/KvPRtdM1ksMhzLaO9rJ5wnhVvjHwN+tWa0lNKUqBSlKBSlKBSlKBSlKBSlKBSlKBSlKBSlKBWh343jXZ9lLctglRiNT70jaIvlnU+ANb6uWbdf8KbaS3GtrszEk3c9wfYQ69MY/VkHWg2Ho92KbKyMk+Tc3JM9wTzLvqqHyzr4lqvuxJJPM6ms/a91xHhHJefif8q020rsRRPIeSKT/KtxGHN2t1cCzt24MANcTDXsozoAP7RtQB4E9CD0LYmxobSIRQIFXmTzZm6u7HVmPeaj/o42b2NqruPx1we3lJ58TgFVP1U4V+B76mFZtUrF2ls+OeJ4ZVDxyDDA/eD0IOoI1BAIqPXO88zLLNBDGbeAsGkllKF+H22UBThB0YnUa4xjO52BtlLqLjUFSrFHQ4JVwASuRzGCrA9QwOnKmVJZxzDYezHuL38HTnjismdp885UUr9GRx3OrqxHIhWHKuwKMaDkKiGwEX8M7TI59lZZ/Zl/kK3e3tsdgEVE7WaZuGKPi4ASObM2DwoMjJAPtDTWnTja1Ht69147oBweyuEH4qdR6y/ot+fGeqn4YOtY9rvQ6XItruONGYqFeNyy8T54FYMAQGIKg9TpgVJ5OVLMJZXNNlXrtxxTKEuITwyqNRyysiHqjDUH7jpWwrG38iEM1veLphhbzeMUh9QnvKyYx/eNWTWoMzZM3DIB0bT+X+vGrWxJOw2xcw8lvII7hO7tIj2MoHiV7Mnyqypxr3Vg78XQhuNl3/JYrgwydwjuU4WLfV4ftqUjpVKUrKlKUoFKUoFKUoFKUoFKUoFKUoFKUoFKVEd8t63hdbOzUS30wyqn2YU6zynoo6Drp8Qb774/RSLa1j+kX0w/FQr7o/4sh91Bz1xnHQZI0e6eyDs+1MTOHuZXaW5kBJzI3QE6nA0z35PWrmxNlJZq5Dma6mObi5f2nbuXuQdAKyG8eXXNakR4zAak4HjUf9IGfoEwHVT/AITW84ve4hwcPIDPxyPuqze2YlidMkhxkZ7+YHgPCqiXbMuFKqV9kgFfIjI+ytyjZFcg3M3nFtw2V0ezKHhgkfRWQezEzHQSL7OvMAV0uC7rDTlu3d1rlE+is12IdI/93V5UmjGOAvwKeBsYDcXDrkesoBrom4+yXghdpV4HmfjKZB4FCKiqSDjiwuTgkZOMnGa25vQBkkADmTXNt8t9jd5stnsW4/VmuE9kKfajjbkzkaFhooJ68tX1b8YniS6tblbwh9tXEufxV/xJEc6E22Fhx4PGsjD4d9S7fzY00pimhDM0QkRlRuF+GTgPaIdPXUxjTIOCSMkAGGbW3eH0aNIvUkg4WjZNCGQghl8QQCB4Y61Kdzt/kuAsNyVhuxoVJwsuPfiJ555lPaXXmNacurZLMRfdXdm4luu0kNy5MsTzTXSNGeGBg8cSK6gtk4GVHCBxHIIAPWLiTAq3JdVrb++VVLMwVVGSzEAAd5J0FS3Tz5xGPSbKPoMgPWSAD63bx4q5B7K5/NH3VF9pbS/CVzGkWfosDcZfkJXAIyufcUE4PVjnkM1JmbXhXGeZznGOR+NWLV3NYG+tn9I2TdxD2o07Vev5MiTA8wrD9asqNvzQOHXUEc86jA+NZVrNwtkjIOjDvU8xVRvty9r/AEuxtrjIJkiUtjX1wOGQfBww+FbquVbhTfgvaEmy3Y/R7nM9kxJI19uHJ66fNc+/XVaw0UpSgUpSgUpSgUpVJ50Di8K9BrzxrwmgrpSlApStRvZvBHY2stzLyjGi9Wc6Ig8yRr01PSg1W/e9htAkFuokvLjSFDyUdZ5O6NdfMjHeRoNh7NFsj+sZJpjxXE7e3K/8EHJUGgFaPcdHnVtoXB47m7JJPRIgxCxIOi+rn5ZzjNSqtSIUryqhp41UQ7fDeea2UdhEhXiZOJ8txMgyyIisNQdCSfdbTStxuztV7iISMEIIBDRk4OR1RtUbwyw8eg13pNsDLYScPOEiUY00U+ufPhZj44rnW4G9RtZOzc/inOhJ0Unv7lPf0Pmaiut7Z2HDcqRIoOeuAfLIPOo/FudPDgW17PEg5IsrhR+owYVLredXXiU5H3eBq7VRD33Nkl0uruacZzwySO6/seqv2VItl7KigXEagaYzpy7hjQDwFZ1KBWo2xu7BcA8ajJ56AgnvIPXxGDW3oKCKJupOgAi2hcxqBgKJXIx9Vy2B5V4Ny+Mg3NxLPw6/jHeT4gOeEfs1MoIwck1QYzk46UVi2dokS8KDA+0+ZqGb8b5zWZAjWLJJAV+J2IHNjwsoUfFjqOWoG43p3njto2PF4ZHVvzU7z49K47b8e0L2NX5zSKuB7sYOWA8l4j86lHb9g7ReVMSxiOUKjlQcqVkGVZSR3ggg6gqeYwTta84R3eHw7q9qo1m9mxDe2wWM8N1bN21q45h1wTGD44HxCnpUs9H+9C7Qs0mxwyr6k6cikq+0MdAeY8D3g1p0YggjQjlUa2lcnZd9+Eoh/utyVjv41HsOSeG4AHeTnzLDm4xLFjsNKtW1wsiK6MGR1DKynIKkZDAjmCKqZqyr1mryMYFUqKuAUHtKUoFUsOtVUoKDiqgKYr2gUpSgVxv03X3bXdnZA+ogNzKO/msYPycfr12SvnneK67fbF/LnIjZYF8OzAVx+0p+dWdEi9HUv+5CPOTDLLGfg5Zf3WWpPUF3Kuuzu5YT7M6CVPrx4SQeZUofganVaZADzHfXpb/X+ulUivaCl0BBBGQQQQeoOhFfPG8+xzaXMkBzhTlCfejbVD8tD4g19E1EPSLusbyEPEPx8IJQfnrzaPz6jx061Krn+6G+j2xCSkmPkG5lR3Ee8v2iut7M25FMoYMNeRzlT5N/OvncjGh0I557+6srZ20pYDmJyueY5g+anQ00x9I17XG9l+kR00kQ+cbafsNp9tSCD0lREauR9aI//kVdHRKCuft6RocflflE/wDEVqr/ANI6nIUSv8o1/n9lB06e8RObanoOf2cvjUS3v33jhUoDr0RT6zfWPRfv8a5vtHfG4kBVCIlPMJnJHix/hio+T1PM6k+PfU0xmbW2pJcPxyH6qjko7h/PrU99D+xCWe7caAGOLxJ/KN8Bhfi1QndzYcl5OsMemdXbmETqx/gOpIr6A2dYpBEkUYwkahVH8T4k6k95pBk0pSqhVE0SurI6hkdSrKeTKdCDVdKCMbn7ek2TciwuG4rOUlraRjrECdUb9AE4J6ZzyJx19RmuFekK2Wa4hRgDwwSnyLOgQ/uN54NT70M7ee52eElJMtq7QOTzIXBQ/skLnqUNZsaTsCvaUqBSlKBSlKDwnGprn93vZdXrOuzezit0Yo17MOMMwyG7CPQMAffY8J17tbe9W1TtCV7KFytpC3DeSocGRv8Ak42H75HIaeBvqAFVFUKiAKiKMBVGgAFWRGFJsN5Py+1r5m69lItuue8LEmnzNYzblFjxRbW2irdM3JfB8QQCR4Zrb0rWDXQ71X+zSBtFfpdrnH0uFMOg75ohpwjvHdzYnFcw2DP2puJv+NcyuPJjn+JrtEV2w0PrDkQddKhO8O4YLNcbNIjk5vbHAjk+p0VviB9XWpwRu6doyk6DLW7iQDvXlIn6yFh8q6bbXCyIroco6hlPeGGQflXLrLaActGymOWPR4n0ZT158x41v9yNp9k5s3OFOXtye46vD5qdR4E91VE3pSlApSlBAt/NwvpBae2AE3N05CTxB5B/sPgdTyldnSl2j7Ng66MrDhK+eeVfSdavbex7ecAzL6w0WQEoy+HGPuOhqYuuJQbtsfbcDwUcX2nFZibtx9Wc/FR/Cp1c7kTLrDOki9BKOFv+5GCD+zWtm2Ber/Vi3jHLER+8yn7KCMPu9GfecfEfyrFl3a/Nk+DL/EH+FSxdjXZ/qcvxaEffJWVBuveP/Rxx/wB5ICR8IwwPzoOdXGxpk93iHepz9nP7KyN3d257yThiXCg4eRtFTzPVv0RrXUrPc2NWH0mcyE/0cYMa/HBLkfEDwqXW1ukahI1VFXQKoAA8gKYa1m7O70VlF2cYyTq7n2nbvPcO4dPma3FKVUKUpQKZrV3V4zMVTOhxpzP8hWn3pvjGiRBj9ImVgCPcjziSX62DwjxOdcGg0t/ddtcSzD2SQiH+zjyAfIsXYeDCt/6EZeG/2jF0ZYZAPH1snHm/2VGo0CgADAAAAHQDkK3/AKG1zta8PRbdFPmShH3U9cWO1UpSsKUpSgVBt+t5HMg2faMVnkXimlH9XhPNv71uSjmM500NSneHai2trNcMMiGNnx3lQSF+JwPjXA90dsPDPNPcCSQ3SRyzyKC3Zu7SMg4B6xXgI0GeHA0xysHR9n2UcESQxLwxxjCj7yT1YnUnqayKx7K9jmQPE6uh5MpBHlp18KyK0yUpSgCva8NM0Gk3q3aivQGb8XcIPxc6+0O5W/PTwOoycHnnmt0JjKtlOnBcdomHXkUBLGdG6HhU/PzAnu2994IsrD+PkGhCEBFP6UnL4DJqBR7Qlm2hbTSuGdmdMLoqpwnCKO4ZJydTnNFTS32td22kim7iHvrhZ1HiuiydBkYNb/ZG3YLnPZSAsPaQ5V180bDD5Vq6w7/ZcU2DIgLL7LjKuuOWHXDD51cRMqVDIJLyD8nMLhBj1LjR8eEy6k/WB5VnW++MQwLmOS1bvkHFHnwlTK/PFQSWmO/lVu3mV1DIysp5MpDA+RGlXKDCk2cM5jZoz+jy+VW+C4HJkbzGPuFbGlBrs3J6Rj516LSVvblIHcgx9tbClBYtrVU9kYzzPMnzNX6UoFKVq9rbfgt9JH9c+zGgLyN5IuvxOBQbSsPau1obdeKaRUzyB1Zj3Ko1Y+AFRu42reT6IBaR954ZJiPL2E/eNW7HZEcbFwC8p5yyEu5/Wbl5DAoL1xt+5n0t4uwQ/wBLOMufFYQdP1z8KjW0rVoLlHaR5fpAKO8hBIkXLJjGAFILAKBjSpdzrSb4xZtXYDJiZJR5owJ/dzVwYtSr0E25abaNx0MkcS/9MNxfYUqFbTvRFE0ncNPEn2R86696INhm02ZCHGJJszyZznMmCuc9QgQHxBrPpYmlKUrKlKUoIH6b5CNjzgHHG0Kk+BlQn7q5zsQgJI/Ljmkx5RnslHyjFdv3l2JHe20ttNnglXBI5gggqw8QwB+FcW2juxfbNTs5IDdW6ZKz24JcAknLxHUHU68vE1YlVfQl4u1iZopDzkiPCT9Yey/6wNbC325dR6SIlwv5yHsZMfVbKMfitaPZG14JMCOZSTzVvVb4Ka3N2RHG0jnAQEtnoAM8u81pF1d+YvWH0e54kOGHDHocA4z2mOoq3LvwfctJfDjeJBnx4Sx+yopYhuDLaM5Z2Hczktj4ZA+FZFXBt5977o+zFBH4szy/YAgqO273+1XZFfiiVyrOfxduoB00XWRiMHhy3tDpWHcI9xKY1VjBCyG44PaZSw4kUDmeHJx4eWes7Du7d4lW1ZDGgwFTTg8CvNW78jPfUVpti+j+yhAMym6kHvSeqg8FiXQDzzWyuN07BsEWixMpyrwM0TKe8FdD8Qa29KCOybEnj/JyiZfzZgI5P+4g4GPmq+da2DaiGUwuGimGpikADY71IJVxpzUmpBtbbsUBCkl5W9mKMcTnxx7q/pNgeNRHaewGug8sxVLliGjZT+S4PYRW6jnk6ZJJHIYI3lCuefKtXu5ftND+MAEsbGOTBBHGvPl8NK2laGtfYcXEXi4oHPvQMY/mB6p+INX4rm+i9maKde6ZDG2O7ji0z48NZdKmBFvPKPytlIPGKSKQefrMjfZWWm80WNY7hfAwuf8ADkViUpgzTvLF0Sc/9GQfeBVh95j7tpcN59in+KWrNKYD7fuT7Foi/wB7Pg/KNGH21jyX1+39JbxD9GJ5CPizgfZWRVyOLP8ADpn4/wCuVMGg21HciCZ2vpyUjdgEEcQyFJHsLnHxrN2Rs+OJBwIAzKC7c2ZiMksx1OvjWNvScwdkp9ad1iXHcx9Y+QQMaunbUSDMh7IY07TCHTIwATnp3UGyrVbW2k4dLe3USXM3sKeSr1kfuUAH5GsOPetJW4LSCe6fuijbHxJGQPHFYu5V1MrT3QjSWSWRkmjY8EiBD6qI50H1WAzwrqMVLRJ/9kJwo/8AU5O06n6PGyZ6gLkHFa7bew9o9lIg+j3KujL6hMMnrAjPC/qnGeQNbyPe+2zwys0DYzwzIU7uT6oeY5N1q8d67L/m4T5OGPyGtFc52CIjeRDbHHbQQlSkbROyyuNMM4BHD1OmMHGmpr6R2btOG4TjgljlT86NlcZ7sqefhXKLze+1OUCSzZB9QQsAwGh1lCqRrzz1qO7MlMV/bT2lsLXiuIonVZCe1SRuFlaNPxY0JOmdRnpWbB9CUqniqqopSlKBSlW2b5UGj23ulZXTcU9rGz/8QLwv4euuG+BNQ7bfokjMbfR72eBBg8D4mjCr62AvqsRkZ1LV05V76rNB80bvQoyCa97WSFjiLsvVBy/ApkWNg/GxxgAka661fm2M73kEFs8kEVyxRTOqylWClsqOIsUOAPW1BrrN96KtmyMWELRcR4iIpXjXPPIQHhHIcgOVZ+7+4FlZyiaKNmlAIV5ZHkKg6Hh4jgZGmQM6mro43a2z7LmnguubTOyyODGJVIXgdHPqa+tlS2hPga3k2z4ZT2gA4uksTFH+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jHLLT0SXCAuu02SWQlpgIuKMuSdVBYEYBwCQeXQaVZm9He2E/J31tKP7WMx6fqIa7ABVVZ1XFm3R26vSxbyaQZ+eKsvsDbo/qds31ZQP8Ugrt9Ku0xw07J24P8A26I+U8X/AJKDZW3P/jY/+/F/5K7lSm0xw8bE26f6hAPOZD90lXl3Y26f6GzXzdj9zGu1VQzU2mOORbm7bJ9ZrFfJpPv4G+6s8bh7VYa3tsnisRfT3TqowR4c66mo+VVgU2jkg9DcssivdbUkfhzjsohGRxe1huIgZ8qkmxvRPsy3wTb9u/VrhjJnxKaJ+7U4pUFq2t0jULGioo5KoCgeQGlQfe/0bpPKbqzk+i3R1YgZjl/vE7/0h35IJqe0oPn7a27m01djPYvISYVD2xWROzjkEj8K54gWPfjkK2kcV+/5LZdxn+0aKH7Wau20q7THFX3A2rcSJI/0a1AVl1dpnAYqToF4SQVHUczUht90ItlxtfTyyXcsC5QHCIrN6gKoMgMeLBY5wOQFdINW5IldSrKCCMEEAgg8wQdCKmjjz723DMWlv7iN2yVitrVHjUdArdlJ2g0zkt16VM/R5vg972sU0fBNAFLEYAZHLBCVDHgchMlMnGRr3VS+jTZzOXEBRm58EkijHcAGwB4DFb/YOwbezj7O2iWNScnGSWP5zMxLMfEk0GypSlAqgJVdKBSlKBSlKBSlKBSlKBVPDVVKBSlKBSlKBSlKBVBSq6UAClKUClKUClKUClKUCvCua9pQKUpQKUpQKUpQKUpQKUpQKUpQKUpQKUpQKUpQKUpQKUpQKUpQKUpQKUpQKUpQKUpQKUpQKUpQKUpQf//Z" id="251" name="Google Shape;251;p41"/>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52" name="Google Shape;252;p41"/>
          <p:cNvPicPr preferRelativeResize="0"/>
          <p:nvPr/>
        </p:nvPicPr>
        <p:blipFill rotWithShape="1">
          <a:blip r:embed="rId3">
            <a:alphaModFix/>
          </a:blip>
          <a:srcRect b="0" l="0" r="0" t="0"/>
          <a:stretch/>
        </p:blipFill>
        <p:spPr>
          <a:xfrm>
            <a:off x="6084887" y="2060575"/>
            <a:ext cx="2779712" cy="20939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71" name="Google Shape;71;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t/>
            </a:r>
            <a:endParaRPr/>
          </a:p>
        </p:txBody>
      </p:sp>
      <p:pic>
        <p:nvPicPr>
          <p:cNvPr descr="60516C7278E80E5A2C5F56467F17E063" id="72" name="Google Shape;72;p1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6600"/>
              <a:buFont typeface="Arial"/>
              <a:buNone/>
            </a:pPr>
            <a:r>
              <a:rPr b="1" i="0" lang="en-GB" sz="6600" u="none">
                <a:solidFill>
                  <a:schemeClr val="dk2"/>
                </a:solidFill>
                <a:latin typeface="Arial"/>
                <a:ea typeface="Arial"/>
                <a:cs typeface="Arial"/>
                <a:sym typeface="Arial"/>
              </a:rPr>
              <a:t>Learning objective: </a:t>
            </a:r>
            <a:endParaRPr/>
          </a:p>
        </p:txBody>
      </p:sp>
      <p:sp>
        <p:nvSpPr>
          <p:cNvPr id="258" name="Google Shape;258;p4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0"/>
              <a:buFont typeface="Arial"/>
              <a:buNone/>
            </a:pPr>
            <a:r>
              <a:rPr b="0" i="0" lang="en-GB" sz="6000" u="none">
                <a:solidFill>
                  <a:schemeClr val="dk1"/>
                </a:solidFill>
                <a:latin typeface="Arial"/>
                <a:ea typeface="Arial"/>
                <a:cs typeface="Arial"/>
                <a:sym typeface="Arial"/>
              </a:rPr>
              <a:t>To understand good friendships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264" name="Google Shape;264;p4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sng">
                <a:solidFill>
                  <a:schemeClr val="dk1"/>
                </a:solidFill>
                <a:latin typeface="Arial"/>
                <a:ea typeface="Arial"/>
                <a:cs typeface="Arial"/>
                <a:sym typeface="Arial"/>
                <a:hlinkClick r:id="rId3">
                  <a:extLst>
                    <a:ext uri="{A12FA001-AC4F-418D-AE19-62706E023703}">
                      <ahyp:hlinkClr val="tx"/>
                    </a:ext>
                  </a:extLst>
                </a:hlinkClick>
              </a:rPr>
              <a:t>https://www.bbc.co.uk/bitesize/clips/zjstsbk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78" name="Google Shape;78;p1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Image result for PANTS rule" id="79" name="Google Shape;79;p16"/>
          <p:cNvPicPr preferRelativeResize="0"/>
          <p:nvPr/>
        </p:nvPicPr>
        <p:blipFill rotWithShape="1">
          <a:blip r:embed="rId3">
            <a:alphaModFix/>
          </a:blip>
          <a:srcRect b="0" l="0" r="0" t="0"/>
          <a:stretch/>
        </p:blipFill>
        <p:spPr>
          <a:xfrm>
            <a:off x="323850" y="404813"/>
            <a:ext cx="8496300" cy="610552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89999">
              <a:srgbClr val="000000">
                <a:alpha val="39607"/>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86" name="Google Shape;86;p17"/>
          <p:cNvSpPr txBox="1"/>
          <p:nvPr>
            <p:ph idx="1" type="body"/>
          </p:nvPr>
        </p:nvSpPr>
        <p:spPr>
          <a:xfrm>
            <a:off x="1403350" y="1196975"/>
            <a:ext cx="7056437"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R</a:t>
            </a:r>
            <a:r>
              <a:rPr b="0" i="0" lang="en-GB" sz="3600" u="none">
                <a:solidFill>
                  <a:schemeClr val="dk1"/>
                </a:solidFill>
                <a:latin typeface="Tahoma"/>
                <a:ea typeface="Tahoma"/>
                <a:cs typeface="Tahoma"/>
                <a:sym typeface="Tahoma"/>
              </a:rPr>
              <a:t> - Respect</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O</a:t>
            </a:r>
            <a:r>
              <a:rPr b="0" i="0" lang="en-GB" sz="3600" u="none">
                <a:solidFill>
                  <a:schemeClr val="dk1"/>
                </a:solidFill>
                <a:latin typeface="Tahoma"/>
                <a:ea typeface="Tahoma"/>
                <a:cs typeface="Tahoma"/>
                <a:sym typeface="Tahoma"/>
              </a:rPr>
              <a:t> – Openness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C</a:t>
            </a:r>
            <a:r>
              <a:rPr b="0" i="0" lang="en-GB" sz="3600" u="none">
                <a:solidFill>
                  <a:schemeClr val="dk1"/>
                </a:solidFill>
                <a:latin typeface="Tahoma"/>
                <a:ea typeface="Tahoma"/>
                <a:cs typeface="Tahoma"/>
                <a:sym typeface="Tahoma"/>
              </a:rPr>
              <a:t> – Confidential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K</a:t>
            </a:r>
            <a:r>
              <a:rPr b="0" i="0" lang="en-GB" sz="3600" u="none">
                <a:solidFill>
                  <a:schemeClr val="dk1"/>
                </a:solidFill>
                <a:latin typeface="Tahoma"/>
                <a:ea typeface="Tahoma"/>
                <a:cs typeface="Tahoma"/>
                <a:sym typeface="Tahoma"/>
              </a:rPr>
              <a:t> - Kind</a:t>
            </a:r>
            <a:endParaRPr/>
          </a:p>
        </p:txBody>
      </p:sp>
      <p:sp>
        <p:nvSpPr>
          <p:cNvPr descr="data:image/jpeg;base64,/9j/4AAQSkZJRgABAQAAAQABAAD/2wCEAAkGBxQTEhUUExMWFhUUFhgYFxgWFxcWHBsXGBgYGBcVHBgYHSggHholHBcYITEiJSkrLi4uFx8zODUsNygtLisBCgoKDQ0OFBAQFywcHBwrLCwsLCwsLCwrLCwsLCwsLDcsLCwsLCwsLCwsKyssLywsLCwsLCwsLCwsLCwsLCssLP/AABEIAMMBAwMBIgACEQEDEQH/xAAcAAEAAQUBAQAAAAAAAAAAAAAABgIDBAUHAQj/xABKEAACAQMBBQQGBAoHBwUAAAABAgMABBEhBQYSMUETUWFxByIyQoGRFHKhsRUjM1JigpKiwdFDRGNzsuHwFiRTVIOT0yVFVaPC/8QAFgEBAQEAAAAAAAAAAAAAAAAAAAEC/8QAGhEBAQEBAQEBAAAAAAAAAAAAAAERMQIhEv/aAAwDAQACEQMRAD8A7jSlKBXhbHxoTVvOtBdpSlApSlApSlApSqcmgqpVIPfVVApSsHa22be2XjuJo4l73YLnwAOpPgKDOpUIPpIil0srW6vO544jHF3ayS8I+yrX4X21MAUtLO1B5ieZ52HjiEBftoJ5Sufvsfa8hy+11jHVIbOLHwZ2LVd/2Yujz2veZ8FgUfLgpgndeE1zi6tdt22Xt7yK9Uf0VxEkTY7leMgFvrECr1h6TUUiPaNvLZSaAlg0kevXjC8vHBAzqaDoINe1YsrpJUV43V0YZDIQykeBGlX6BSlKBSlKBSlUk91BVSqMmqxQKUpQK8Jr01ayf8qAarVaKuKqoFKUoFKUoFKUoKW6U0616wqkmgZ0qrlQCudelHbMsrxbJtGxPdjMzjXsrf3iccuIA/AEe8KCq43nutoyvDsxlito24Zb5gH4mHtJbodG+udNcjGhbIsN07G3btJB28/Wa5YzyE9/rZC/ACqp3isYI7aBeFI14QBz7ySe8k5J7zWDDKzlWGiYORpz1/yrUiakcm11GiqT56CsWTash5YHkP51g0qi89255u3zx91WzIe8/M1TQDP+udEX4rl15MfI6/f1rIkuYplMdxGrow1DKGXX9E1g8RryitTPuDJbMZ9j3TWzE5MLEyQP4YOcd2ufDFZuw/SbwSC22tD9Cn6SH8hJy9YPqFGveV/SzpWfbXTIdDp1HQ1n31nb30LRTxq6HmrcwfzlPMHuYa1mwSdWyMjUHlXtcz9F15JaXNzsid2cQDtbVm5tA2PVzjHq8S/EuOS6dMqKUpSg8blXlekVTnHOg9B7qIKKKqoFKUoFeBa9pQKUpQKUpQKUpQKUpQKUpQa3eTbUdnbS3MvsRKWx1Y8lQeLMQB51APR3s+RYptp3Yzd3x4+XsRf0cY1OAQAcfmhB0qjfKT8KbUi2cuTa2eJrwjkz4/Fw+PPH6z9VqUbZnywQcl5+f+Q++rEaa9te0IJJz18c86sz38cREYDO+NI41LtjXBPRQcHViAe+syRcgjJBPUYz5jPWtau1o4m7C1iaWXmUhUu2T78jnlk+8x8zWkXlkum1W0wO6SZVb5IrD7aHaBQ4nieH9JsMn7an1R4uFFZEdntNxxfRo0/Rkn9b/wCsMufjWLNteWFhHeQvBxnhVmKyRse4OpIB56HB0JxgZorPrA/CRY/iIZZ+nEgVU8+N2AYfV4qy5nVUJbAQDXPLh7vKsfZ97dXQBtLcmL3ZZGEMZHQqPaZe5lBHjRFuS8nTV7OXHUxtHJjxI4g3yBrIsb+OYExtnBwwIKsp58LIwDKfAgVXLDtKLVrUSDr9HmDEDv4ZAhPkMmtetzDdHiQmO4i0JKmOROvZyxtgle9T5jBwQVtquW8pRgw6faOoqzHnA4sZxrjlnwz0qqiNf6Q4TBJabViGtnIBNgZLWsp4X5anh4jj65PSulo4IBByCMgjqDyNRm2hSeB4JBlWVkYd6OCP5/KvPRtdM1ksMhzLaO9rJ5wnhVvjHwN+tWa0lNKUqBSlKBSlKBSlKBSlKBSlKBSlKBSlKBSlKBWh343jXZ9lLctglRiNT70jaIvlnU+ANb6uWbdf8KbaS3GtrszEk3c9wfYQ69MY/VkHWg2Ho92KbKyMk+Tc3JM9wTzLvqqHyzr4lqvuxJJPM6ms/a91xHhHJefif8q020rsRRPIeSKT/KtxGHN2t1cCzt24MANcTDXsozoAP7RtQB4E9CD0LYmxobSIRQIFXmTzZm6u7HVmPeaj/o42b2NqruPx1we3lJ58TgFVP1U4V+B76mFZtUrF2ls+OeJ4ZVDxyDDA/eD0IOoI1BAIqPXO88zLLNBDGbeAsGkllKF+H22UBThB0YnUa4xjO52BtlLqLjUFSrFHQ4JVwASuRzGCrA9QwOnKmVJZxzDYezHuL38HTnjismdp885UUr9GRx3OrqxHIhWHKuwKMaDkKiGwEX8M7TI59lZZ/Zl/kK3e3tsdgEVE7WaZuGKPi4ASObM2DwoMjJAPtDTWnTja1Ht69147oBweyuEH4qdR6y/ot+fGeqn4YOtY9rvQ6XItruONGYqFeNyy8T54FYMAQGIKg9TpgVJ5OVLMJZXNNlXrtxxTKEuITwyqNRyysiHqjDUH7jpWwrG38iEM1veLphhbzeMUh9QnvKyYx/eNWTWoMzZM3DIB0bT+X+vGrWxJOw2xcw8lvII7hO7tIj2MoHiV7Mnyqypxr3Vg78XQhuNl3/JYrgwydwjuU4WLfV4ftqUjpVKUrKlKUoFKUoFKUoFKUoFKUoFKUoFKUoFKVEd8t63hdbOzUS30wyqn2YU6zynoo6Drp8Qb774/RSLa1j+kX0w/FQr7o/4sh91Bz1xnHQZI0e6eyDs+1MTOHuZXaW5kBJzI3QE6nA0z35PWrmxNlJZq5Dma6mObi5f2nbuXuQdAKyG8eXXNakR4zAak4HjUf9IGfoEwHVT/AITW84ve4hwcPIDPxyPuqze2YlidMkhxkZ7+YHgPCqiXbMuFKqV9kgFfIjI+ytyjZFcg3M3nFtw2V0ezKHhgkfRWQezEzHQSL7OvMAV0uC7rDTlu3d1rlE+is12IdI/93V5UmjGOAvwKeBsYDcXDrkesoBrom4+yXghdpV4HmfjKZB4FCKiqSDjiwuTgkZOMnGa25vQBkkADmTXNt8t9jd5stnsW4/VmuE9kKfajjbkzkaFhooJ68tX1b8YniS6tblbwh9tXEufxV/xJEc6E22Fhx4PGsjD4d9S7fzY00pimhDM0QkRlRuF+GTgPaIdPXUxjTIOCSMkAGGbW3eH0aNIvUkg4WjZNCGQghl8QQCB4Y61Kdzt/kuAsNyVhuxoVJwsuPfiJ555lPaXXmNacurZLMRfdXdm4luu0kNy5MsTzTXSNGeGBg8cSK6gtk4GVHCBxHIIAPWLiTAq3JdVrb++VVLMwVVGSzEAAd5J0FS3Tz5xGPSbKPoMgPWSAD63bx4q5B7K5/NH3VF9pbS/CVzGkWfosDcZfkJXAIyufcUE4PVjnkM1JmbXhXGeZznGOR+NWLV3NYG+tn9I2TdxD2o07Vev5MiTA8wrD9asqNvzQOHXUEc86jA+NZVrNwtkjIOjDvU8xVRvty9r/AEuxtrjIJkiUtjX1wOGQfBww+FbquVbhTfgvaEmy3Y/R7nM9kxJI19uHJ66fNc+/XVaw0UpSgUpSgUpSgUpVJ50Di8K9BrzxrwmgrpSlApStRvZvBHY2stzLyjGi9Wc6Ig8yRr01PSg1W/e9htAkFuokvLjSFDyUdZ5O6NdfMjHeRoNh7NFsj+sZJpjxXE7e3K/8EHJUGgFaPcdHnVtoXB47m7JJPRIgxCxIOi+rn5ZzjNSqtSIUryqhp41UQ7fDeea2UdhEhXiZOJ8txMgyyIisNQdCSfdbTStxuztV7iISMEIIBDRk4OR1RtUbwyw8eg13pNsDLYScPOEiUY00U+ufPhZj44rnW4G9RtZOzc/inOhJ0Unv7lPf0Pmaiut7Z2HDcqRIoOeuAfLIPOo/FudPDgW17PEg5IsrhR+owYVLredXXiU5H3eBq7VRD33Nkl0uruacZzwySO6/seqv2VItl7KigXEagaYzpy7hjQDwFZ1KBWo2xu7BcA8ajJ56AgnvIPXxGDW3oKCKJupOgAi2hcxqBgKJXIx9Vy2B5V4Ny+Mg3NxLPw6/jHeT4gOeEfs1MoIwck1QYzk46UVi2dokS8KDA+0+ZqGb8b5zWZAjWLJJAV+J2IHNjwsoUfFjqOWoG43p3njto2PF4ZHVvzU7z49K47b8e0L2NX5zSKuB7sYOWA8l4j86lHb9g7ReVMSxiOUKjlQcqVkGVZSR3ggg6gqeYwTta84R3eHw7q9qo1m9mxDe2wWM8N1bN21q45h1wTGD44HxCnpUs9H+9C7Qs0mxwyr6k6cikq+0MdAeY8D3g1p0YggjQjlUa2lcnZd9+Eoh/utyVjv41HsOSeG4AHeTnzLDm4xLFjsNKtW1wsiK6MGR1DKynIKkZDAjmCKqZqyr1mryMYFUqKuAUHtKUoFUsOtVUoKDiqgKYr2gUpSgVxv03X3bXdnZA+ogNzKO/msYPycfr12SvnneK67fbF/LnIjZYF8OzAVx+0p+dWdEi9HUv+5CPOTDLLGfg5Zf3WWpPUF3Kuuzu5YT7M6CVPrx4SQeZUofganVaZADzHfXpb/X+ulUivaCl0BBBGQQQQeoOhFfPG8+xzaXMkBzhTlCfejbVD8tD4g19E1EPSLusbyEPEPx8IJQfnrzaPz6jx061Krn+6G+j2xCSkmPkG5lR3Ee8v2iut7M25FMoYMNeRzlT5N/OvncjGh0I557+6srZ20pYDmJyueY5g+anQ00x9I17XG9l+kR00kQ+cbafsNp9tSCD0lREauR9aI//kVdHRKCuft6RocflflE/wDEVqr/ANI6nIUSv8o1/n9lB06e8RObanoOf2cvjUS3v33jhUoDr0RT6zfWPRfv8a5vtHfG4kBVCIlPMJnJHix/hio+T1PM6k+PfU0xmbW2pJcPxyH6qjko7h/PrU99D+xCWe7caAGOLxJ/KN8Bhfi1QndzYcl5OsMemdXbmETqx/gOpIr6A2dYpBEkUYwkahVH8T4k6k95pBk0pSqhVE0SurI6hkdSrKeTKdCDVdKCMbn7ek2TciwuG4rOUlraRjrECdUb9AE4J6ZzyJx19RmuFekK2Wa4hRgDwwSnyLOgQ/uN54NT70M7ee52eElJMtq7QOTzIXBQ/skLnqUNZsaTsCvaUqBSlKBSlKDwnGprn93vZdXrOuzezit0Yo17MOMMwyG7CPQMAffY8J17tbe9W1TtCV7KFytpC3DeSocGRv8Ak42H75HIaeBvqAFVFUKiAKiKMBVGgAFWRGFJsN5Py+1r5m69lItuue8LEmnzNYzblFjxRbW2irdM3JfB8QQCR4Zrb0rWDXQ71X+zSBtFfpdrnH0uFMOg75ohpwjvHdzYnFcw2DP2puJv+NcyuPJjn+JrtEV2w0PrDkQddKhO8O4YLNcbNIjk5vbHAjk+p0VviB9XWpwRu6doyk6DLW7iQDvXlIn6yFh8q6bbXCyIroco6hlPeGGQflXLrLaActGymOWPR4n0ZT158x41v9yNp9k5s3OFOXtye46vD5qdR4E91VE3pSlApSlBAt/NwvpBae2AE3N05CTxB5B/sPgdTyldnSl2j7Ng66MrDhK+eeVfSdavbex7ecAzL6w0WQEoy+HGPuOhqYuuJQbtsfbcDwUcX2nFZibtx9Wc/FR/Cp1c7kTLrDOki9BKOFv+5GCD+zWtm2Ber/Vi3jHLER+8yn7KCMPu9GfecfEfyrFl3a/Nk+DL/EH+FSxdjXZ/qcvxaEffJWVBuveP/Rxx/wB5ICR8IwwPzoOdXGxpk93iHepz9nP7KyN3d257yThiXCg4eRtFTzPVv0RrXUrPc2NWH0mcyE/0cYMa/HBLkfEDwqXW1ukahI1VFXQKoAA8gKYa1m7O70VlF2cYyTq7n2nbvPcO4dPma3FKVUKUpQKZrV3V4zMVTOhxpzP8hWn3pvjGiRBj9ImVgCPcjziSX62DwjxOdcGg0t/ddtcSzD2SQiH+zjyAfIsXYeDCt/6EZeG/2jF0ZYZAPH1snHm/2VGo0CgADAAAAHQDkK3/AKG1zta8PRbdFPmShH3U9cWO1UpSsKUpSgVBt+t5HMg2faMVnkXimlH9XhPNv71uSjmM500NSneHai2trNcMMiGNnx3lQSF+JwPjXA90dsPDPNPcCSQ3SRyzyKC3Zu7SMg4B6xXgI0GeHA0xysHR9n2UcESQxLwxxjCj7yT1YnUnqayKx7K9jmQPE6uh5MpBHlp18KyK0yUpSgCva8NM0Gk3q3aivQGb8XcIPxc6+0O5W/PTwOoycHnnmt0JjKtlOnBcdomHXkUBLGdG6HhU/PzAnu2994IsrD+PkGhCEBFP6UnL4DJqBR7Qlm2hbTSuGdmdMLoqpwnCKO4ZJydTnNFTS32td22kim7iHvrhZ1HiuiydBkYNb/ZG3YLnPZSAsPaQ5V180bDD5Vq6w7/ZcU2DIgLL7LjKuuOWHXDD51cRMqVDIJLyD8nMLhBj1LjR8eEy6k/WB5VnW++MQwLmOS1bvkHFHnwlTK/PFQSWmO/lVu3mV1DIysp5MpDA+RGlXKDCk2cM5jZoz+jy+VW+C4HJkbzGPuFbGlBrs3J6Rj516LSVvblIHcgx9tbClBYtrVU9kYzzPMnzNX6UoFKVq9rbfgt9JH9c+zGgLyN5IuvxOBQbSsPau1obdeKaRUzyB1Zj3Ko1Y+AFRu42reT6IBaR954ZJiPL2E/eNW7HZEcbFwC8p5yyEu5/Wbl5DAoL1xt+5n0t4uwQ/wBLOMufFYQdP1z8KjW0rVoLlHaR5fpAKO8hBIkXLJjGAFILAKBjSpdzrSb4xZtXYDJiZJR5owJ/dzVwYtSr0E25abaNx0MkcS/9MNxfYUqFbTvRFE0ncNPEn2R86696INhm02ZCHGJJszyZznMmCuc9QgQHxBrPpYmlKUrKlKUoIH6b5CNjzgHHG0Kk+BlQn7q5zsQgJI/Ljmkx5RnslHyjFdv3l2JHe20ttNnglXBI5gggqw8QwB+FcW2juxfbNTs5IDdW6ZKz24JcAknLxHUHU68vE1YlVfQl4u1iZopDzkiPCT9Yey/6wNbC325dR6SIlwv5yHsZMfVbKMfitaPZG14JMCOZSTzVvVb4Ka3N2RHG0jnAQEtnoAM8u81pF1d+YvWH0e54kOGHDHocA4z2mOoq3LvwfctJfDjeJBnx4Sx+yopYhuDLaM5Z2Hczktj4ZA+FZFXBt5977o+zFBH4szy/YAgqO273+1XZFfiiVyrOfxduoB00XWRiMHhy3tDpWHcI9xKY1VjBCyG44PaZSw4kUDmeHJx4eWes7Du7d4lW1ZDGgwFTTg8CvNW78jPfUVpti+j+yhAMym6kHvSeqg8FiXQDzzWyuN07BsEWixMpyrwM0TKe8FdD8Qa29KCOybEnj/JyiZfzZgI5P+4g4GPmq+da2DaiGUwuGimGpikADY71IJVxpzUmpBtbbsUBCkl5W9mKMcTnxx7q/pNgeNRHaewGug8sxVLliGjZT+S4PYRW6jnk6ZJJHIYI3lCuefKtXu5ftND+MAEsbGOTBBHGvPl8NK2laGtfYcXEXi4oHPvQMY/mB6p+INX4rm+i9maKde6ZDG2O7ji0z48NZdKmBFvPKPytlIPGKSKQefrMjfZWWm80WNY7hfAwuf8ADkViUpgzTvLF0Sc/9GQfeBVh95j7tpcN59in+KWrNKYD7fuT7Foi/wB7Pg/KNGH21jyX1+39JbxD9GJ5CPizgfZWRVyOLP8ADpn4/wCuVMGg21HciCZ2vpyUjdgEEcQyFJHsLnHxrN2Rs+OJBwIAzKC7c2ZiMksx1OvjWNvScwdkp9ad1iXHcx9Y+QQMaunbUSDMh7IY07TCHTIwATnp3UGyrVbW2k4dLe3USXM3sKeSr1kfuUAH5GsOPetJW4LSCe6fuijbHxJGQPHFYu5V1MrT3QjSWSWRkmjY8EiBD6qI50H1WAzwrqMVLRJ/9kJwo/8AU5O06n6PGyZ6gLkHFa7bew9o9lIg+j3KujL6hMMnrAjPC/qnGeQNbyPe+2zwys0DYzwzIU7uT6oeY5N1q8d67L/m4T5OGPyGtFc52CIjeRDbHHbQQlSkbROyyuNMM4BHD1OmMHGmpr6R2btOG4TjgljlT86NlcZ7sqefhXKLze+1OUCSzZB9QQsAwGh1lCqRrzz1qO7MlMV/bT2lsLXiuIonVZCe1SRuFlaNPxY0JOmdRnpWbB9CUqniqqopSlKBSlW2b5UGj23ulZXTcU9rGz/8QLwv4euuG+BNQ7bfokjMbfR72eBBg8D4mjCr62AvqsRkZ1LV05V76rNB80bvQoyCa97WSFjiLsvVBy/ApkWNg/GxxgAka661fm2M73kEFs8kEVyxRTOqylWClsqOIsUOAPW1BrrN96KtmyMWELRcR4iIpXjXPPIQHhHIcgOVZ+7+4FlZyiaKNmlAIV5ZHkKg6Hh4jgZGmQM6mro43a2z7LmnguubTOyyODGJVIXgdHPqa+tlS2hPga3k2z4ZT2gA4uksTFH+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jHLLT0SXCAuu02SWQlpgIuKMuSdVBYEYBwCQeXQaVZm9He2E/J31tKP7WMx6fqIa7ABVVZ1XFm3R26vSxbyaQZ+eKsvsDbo/qds31ZQP8Ugrt9Ku0xw07J24P8A26I+U8X/AJKDZW3P/jY/+/F/5K7lSm0xw8bE26f6hAPOZD90lXl3Y26f6GzXzdj9zGu1VQzU2mOORbm7bJ9ZrFfJpPv4G+6s8bh7VYa3tsnisRfT3TqowR4c66mo+VVgU2jkg9DcssivdbUkfhzjsohGRxe1huIgZ8qkmxvRPsy3wTb9u/VrhjJnxKaJ+7U4pUFq2t0jULGioo5KoCgeQGlQfe/0bpPKbqzk+i3R1YgZjl/vE7/0h35IJqe0oPn7a27m01djPYvISYVD2xWROzjkEj8K54gWPfjkK2kcV+/5LZdxn+0aKH7Wau20q7THFX3A2rcSJI/0a1AVl1dpnAYqToF4SQVHUczUht90ItlxtfTyyXcsC5QHCIrN6gKoMgMeLBY5wOQFdINW5IldSrKCCMEEAgg8wQdCKmjjz723DMWlv7iN2yVitrVHjUdArdlJ2g0zkt16VM/R5vg972sU0fBNAFLEYAZHLBCVDHgchMlMnGRr3VS+jTZzOXEBRm58EkijHcAGwB4DFb/YOwbezj7O2iWNScnGSWP5zMxLMfEk0GypSlAqgJVdKBSlKBSlKBSlKBSlKBVPDVVKBSlKBSlKBSlKBVBSq6UAClKUClKUClKUClKUCvCua9pQKUpQKUpQKUpQKUpQKUpQKUpQKUpQKUpQKUpQKUpQKUpQKUpQKUpQKUpQKUpQKUpQKUpQKUpQKUpQf//Z" id="87" name="Google Shape;87;p17"/>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88" name="Google Shape;88;p17"/>
          <p:cNvPicPr preferRelativeResize="0"/>
          <p:nvPr/>
        </p:nvPicPr>
        <p:blipFill rotWithShape="1">
          <a:blip r:embed="rId3">
            <a:alphaModFix/>
          </a:blip>
          <a:srcRect b="0" l="0" r="0" t="0"/>
          <a:stretch/>
        </p:blipFill>
        <p:spPr>
          <a:xfrm>
            <a:off x="6084887" y="2060575"/>
            <a:ext cx="2779712" cy="20939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6600"/>
              <a:buFont typeface="Arial"/>
              <a:buNone/>
            </a:pPr>
            <a:r>
              <a:rPr b="1" i="0" lang="en-GB" sz="6600" u="none">
                <a:solidFill>
                  <a:schemeClr val="dk2"/>
                </a:solidFill>
                <a:latin typeface="Arial"/>
                <a:ea typeface="Arial"/>
                <a:cs typeface="Arial"/>
                <a:sym typeface="Arial"/>
              </a:rPr>
              <a:t>Learning objective: </a:t>
            </a:r>
            <a:endParaRPr/>
          </a:p>
        </p:txBody>
      </p:sp>
      <p:sp>
        <p:nvSpPr>
          <p:cNvPr id="94" name="Google Shape;94;p1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Arial"/>
              <a:buNone/>
            </a:pPr>
            <a:r>
              <a:rPr b="0" i="0" lang="en-GB" sz="4800" u="none">
                <a:solidFill>
                  <a:schemeClr val="dk1"/>
                </a:solidFill>
                <a:latin typeface="Arial"/>
                <a:ea typeface="Arial"/>
                <a:cs typeface="Arial"/>
                <a:sym typeface="Arial"/>
              </a:rPr>
              <a:t>To understand how boys and girls are different and to name boy and girl body parts</a:t>
            </a:r>
            <a:endParaRPr/>
          </a:p>
          <a:p>
            <a:pPr indent="0" lvl="0" marL="0" marR="0" rtl="0" algn="ctr">
              <a:lnSpc>
                <a:spcPct val="100000"/>
              </a:lnSpc>
              <a:spcBef>
                <a:spcPts val="960"/>
              </a:spcBef>
              <a:spcAft>
                <a:spcPts val="0"/>
              </a:spcAft>
              <a:buClr>
                <a:schemeClr val="dk1"/>
              </a:buClr>
              <a:buSzPts val="4800"/>
              <a:buFont typeface="Arial"/>
              <a:buNone/>
            </a:pPr>
            <a:r>
              <a:rPr b="0" i="0" lang="en-GB" sz="4800" u="none">
                <a:solidFill>
                  <a:schemeClr val="dk1"/>
                </a:solidFill>
                <a:latin typeface="Arial"/>
                <a:ea typeface="Arial"/>
                <a:cs typeface="Arial"/>
                <a:sym typeface="Arial"/>
              </a:rPr>
              <a:t>To explain personal boundaries</a:t>
            </a:r>
            <a:endParaRPr/>
          </a:p>
          <a:p>
            <a:pPr indent="-38100" lvl="0" marL="342900" marR="0" rtl="0" algn="l">
              <a:spcBef>
                <a:spcPts val="960"/>
              </a:spcBef>
              <a:spcAft>
                <a:spcPts val="0"/>
              </a:spcAft>
              <a:buClr>
                <a:schemeClr val="dk1"/>
              </a:buClr>
              <a:buSzPts val="4800"/>
              <a:buFont typeface="Arial"/>
              <a:buNone/>
            </a:pPr>
            <a:r>
              <a:t/>
            </a:r>
            <a:endParaRPr b="0" i="0" sz="480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00" name="Google Shape;100;p1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600"/>
              <a:buFont typeface="Arial"/>
              <a:buNone/>
            </a:pPr>
            <a:r>
              <a:rPr b="0" i="0" lang="en-GB" sz="9600" u="none">
                <a:solidFill>
                  <a:schemeClr val="dk1"/>
                </a:solidFill>
                <a:latin typeface="Arial"/>
                <a:ea typeface="Arial"/>
                <a:cs typeface="Arial"/>
                <a:sym typeface="Arial"/>
              </a:rPr>
              <a:t>Personal boundaries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06" name="Google Shape;106;p2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Image result for PANTS rule" id="107" name="Google Shape;107;p20"/>
          <p:cNvPicPr preferRelativeResize="0"/>
          <p:nvPr/>
        </p:nvPicPr>
        <p:blipFill rotWithShape="1">
          <a:blip r:embed="rId3">
            <a:alphaModFix/>
          </a:blip>
          <a:srcRect b="0" l="0" r="0" t="0"/>
          <a:stretch/>
        </p:blipFill>
        <p:spPr>
          <a:xfrm>
            <a:off x="323850" y="404813"/>
            <a:ext cx="8496300" cy="610552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89999">
              <a:srgbClr val="000000">
                <a:alpha val="39607"/>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0" l="0" r="0" t="0"/>
          <a:stretch/>
        </p:blipFill>
        <p:spPr>
          <a:xfrm>
            <a:off x="15875" y="28575"/>
            <a:ext cx="9144000" cy="6858000"/>
          </a:xfrm>
          <a:prstGeom prst="rect">
            <a:avLst/>
          </a:prstGeom>
          <a:noFill/>
          <a:ln>
            <a:noFill/>
          </a:ln>
        </p:spPr>
      </p:pic>
      <p:sp>
        <p:nvSpPr>
          <p:cNvPr id="113" name="Google Shape;113;p21"/>
          <p:cNvSpPr txBox="1"/>
          <p:nvPr>
            <p:ph type="ctrTitle"/>
          </p:nvPr>
        </p:nvSpPr>
        <p:spPr>
          <a:xfrm>
            <a:off x="971550" y="333375"/>
            <a:ext cx="7772400" cy="14700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8000"/>
              <a:buFont typeface="Tahoma"/>
              <a:buNone/>
            </a:pPr>
            <a:r>
              <a:rPr b="0" i="0" lang="en-GB" sz="8000" u="none">
                <a:solidFill>
                  <a:schemeClr val="dk2"/>
                </a:solidFill>
                <a:latin typeface="Tahoma"/>
                <a:ea typeface="Tahoma"/>
                <a:cs typeface="Tahoma"/>
                <a:sym typeface="Tahoma"/>
              </a:rPr>
              <a:t>Year 3</a:t>
            </a:r>
            <a:endParaRPr/>
          </a:p>
        </p:txBody>
      </p:sp>
      <p:sp>
        <p:nvSpPr>
          <p:cNvPr id="114" name="Google Shape;114;p21"/>
          <p:cNvSpPr txBox="1"/>
          <p:nvPr>
            <p:ph idx="1" type="subTitle"/>
          </p:nvPr>
        </p:nvSpPr>
        <p:spPr>
          <a:xfrm>
            <a:off x="1763712" y="1484312"/>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Relationships</a:t>
            </a:r>
            <a:endParaRPr/>
          </a:p>
          <a:p>
            <a:pPr indent="0" lvl="0" marL="0" rtl="0" algn="ctr">
              <a:lnSpc>
                <a:spcPct val="100000"/>
              </a:lnSpc>
              <a:spcBef>
                <a:spcPts val="64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Lesson 3</a:t>
            </a:r>
            <a:endParaRPr/>
          </a:p>
        </p:txBody>
      </p:sp>
      <p:pic>
        <p:nvPicPr>
          <p:cNvPr descr="Ealingmono" id="115" name="Google Shape;115;p21"/>
          <p:cNvPicPr preferRelativeResize="0"/>
          <p:nvPr/>
        </p:nvPicPr>
        <p:blipFill rotWithShape="1">
          <a:blip r:embed="rId4">
            <a:alphaModFix/>
          </a:blip>
          <a:srcRect b="0" l="0" r="0" t="0"/>
          <a:stretch/>
        </p:blipFill>
        <p:spPr>
          <a:xfrm>
            <a:off x="7812087" y="5940425"/>
            <a:ext cx="1141412" cy="666750"/>
          </a:xfrm>
          <a:prstGeom prst="rect">
            <a:avLst/>
          </a:prstGeom>
          <a:noFill/>
          <a:ln>
            <a:noFill/>
          </a:ln>
        </p:spPr>
      </p:pic>
      <p:pic>
        <p:nvPicPr>
          <p:cNvPr descr="HS-Ealing-logo - Copy" id="116" name="Google Shape;116;p21"/>
          <p:cNvPicPr preferRelativeResize="0"/>
          <p:nvPr/>
        </p:nvPicPr>
        <p:blipFill rotWithShape="1">
          <a:blip r:embed="rId5">
            <a:alphaModFix/>
          </a:blip>
          <a:srcRect b="0" l="0" r="0" t="0"/>
          <a:stretch/>
        </p:blipFill>
        <p:spPr>
          <a:xfrm>
            <a:off x="371475" y="5792787"/>
            <a:ext cx="1176337" cy="814387"/>
          </a:xfrm>
          <a:prstGeom prst="rect">
            <a:avLst/>
          </a:prstGeom>
          <a:noFill/>
          <a:ln>
            <a:noFill/>
          </a:ln>
        </p:spPr>
      </p:pic>
      <p:sp>
        <p:nvSpPr>
          <p:cNvPr id="117" name="Google Shape;117;p21"/>
          <p:cNvSpPr txBox="1"/>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8" name="Google Shape;118;p21"/>
          <p:cNvSpPr txBox="1"/>
          <p:nvPr/>
        </p:nvSpPr>
        <p:spPr>
          <a:xfrm>
            <a:off x="0" y="9144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0" i="0" lang="en-GB" sz="1100" u="none">
                <a:solidFill>
                  <a:schemeClr val="dk1"/>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